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6"/>
  </p:notesMasterIdLst>
  <p:handoutMasterIdLst>
    <p:handoutMasterId r:id="rId37"/>
  </p:handoutMasterIdLst>
  <p:sldIdLst>
    <p:sldId id="256" r:id="rId2"/>
    <p:sldId id="290" r:id="rId3"/>
    <p:sldId id="258" r:id="rId4"/>
    <p:sldId id="259" r:id="rId5"/>
    <p:sldId id="260" r:id="rId6"/>
    <p:sldId id="261" r:id="rId7"/>
    <p:sldId id="280" r:id="rId8"/>
    <p:sldId id="262" r:id="rId9"/>
    <p:sldId id="295" r:id="rId10"/>
    <p:sldId id="265" r:id="rId11"/>
    <p:sldId id="297" r:id="rId12"/>
    <p:sldId id="266" r:id="rId13"/>
    <p:sldId id="281" r:id="rId14"/>
    <p:sldId id="283" r:id="rId15"/>
    <p:sldId id="298" r:id="rId16"/>
    <p:sldId id="284" r:id="rId17"/>
    <p:sldId id="285" r:id="rId18"/>
    <p:sldId id="286" r:id="rId19"/>
    <p:sldId id="287" r:id="rId20"/>
    <p:sldId id="292" r:id="rId21"/>
    <p:sldId id="299" r:id="rId22"/>
    <p:sldId id="288" r:id="rId23"/>
    <p:sldId id="296" r:id="rId24"/>
    <p:sldId id="289" r:id="rId25"/>
    <p:sldId id="300" r:id="rId26"/>
    <p:sldId id="271" r:id="rId27"/>
    <p:sldId id="294" r:id="rId28"/>
    <p:sldId id="272" r:id="rId29"/>
    <p:sldId id="273" r:id="rId30"/>
    <p:sldId id="274" r:id="rId31"/>
    <p:sldId id="275" r:id="rId32"/>
    <p:sldId id="276" r:id="rId33"/>
    <p:sldId id="277" r:id="rId34"/>
    <p:sldId id="278" r:id="rId3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enovo User" initials="LU" lastIdx="18" clrIdx="0"/>
  <p:cmAuthor id="1" name="fcelenza" initials="f" lastIdx="1" clrIdx="1"/>
  <p:cmAuthor id="2" name="athibaudeau" initials="a" lastIdx="2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06" autoAdjust="0"/>
  </p:normalViewPr>
  <p:slideViewPr>
    <p:cSldViewPr>
      <p:cViewPr varScale="1">
        <p:scale>
          <a:sx n="109" d="100"/>
          <a:sy n="109" d="100"/>
        </p:scale>
        <p:origin x="-83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44"/>
    </p:cViewPr>
  </p:sorterViewPr>
  <p:notesViewPr>
    <p:cSldViewPr>
      <p:cViewPr>
        <p:scale>
          <a:sx n="90" d="100"/>
          <a:sy n="90" d="100"/>
        </p:scale>
        <p:origin x="-1734" y="240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commentAuthors" Target="commentAuthors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F1F3D2-9F79-4C8E-9B07-71E2CB5AD286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21905741-D1F9-4F03-A13F-C052184C9AA6}">
      <dgm:prSet phldrT="[Text]" custT="1"/>
      <dgm:spPr>
        <a:ln>
          <a:solidFill>
            <a:schemeClr val="accent1"/>
          </a:solidFill>
        </a:ln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US" sz="1600" dirty="0"/>
        </a:p>
      </dgm:t>
    </dgm:pt>
    <dgm:pt modelId="{DD066552-C8E7-4734-84DD-D67FB445EAB0}" type="parTrans" cxnId="{57877429-4719-4F0C-8F7F-96499D39630D}">
      <dgm:prSet/>
      <dgm:spPr/>
      <dgm:t>
        <a:bodyPr/>
        <a:lstStyle/>
        <a:p>
          <a:endParaRPr lang="en-US"/>
        </a:p>
      </dgm:t>
    </dgm:pt>
    <dgm:pt modelId="{83B73B2F-6A55-4A4F-8E6B-3A1C61C45277}" type="sibTrans" cxnId="{57877429-4719-4F0C-8F7F-96499D39630D}">
      <dgm:prSet/>
      <dgm:spPr/>
      <dgm:t>
        <a:bodyPr/>
        <a:lstStyle/>
        <a:p>
          <a:endParaRPr lang="en-US"/>
        </a:p>
      </dgm:t>
    </dgm:pt>
    <dgm:pt modelId="{6EC750CF-BC99-4F13-862C-D29EAD803375}">
      <dgm:prSet phldrT="[Text]" custT="1"/>
      <dgm:spPr>
        <a:ln>
          <a:solidFill>
            <a:schemeClr val="accent1"/>
          </a:solidFill>
        </a:ln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US" sz="1200" dirty="0"/>
        </a:p>
      </dgm:t>
    </dgm:pt>
    <dgm:pt modelId="{68B79C6E-C751-45F1-A051-0878A37936C7}" type="parTrans" cxnId="{BB106310-8894-4B97-8C66-E23B95E3E1CB}">
      <dgm:prSet/>
      <dgm:spPr/>
      <dgm:t>
        <a:bodyPr/>
        <a:lstStyle/>
        <a:p>
          <a:endParaRPr lang="en-US"/>
        </a:p>
      </dgm:t>
    </dgm:pt>
    <dgm:pt modelId="{81C9FE12-0C02-4E53-BB20-D9A46B501A11}" type="sibTrans" cxnId="{BB106310-8894-4B97-8C66-E23B95E3E1CB}">
      <dgm:prSet/>
      <dgm:spPr/>
      <dgm:t>
        <a:bodyPr/>
        <a:lstStyle/>
        <a:p>
          <a:endParaRPr lang="en-US"/>
        </a:p>
      </dgm:t>
    </dgm:pt>
    <dgm:pt modelId="{A7B8D254-F026-40E9-AB2A-6D7ABF2EE07C}">
      <dgm:prSet phldrT="[Text]" custT="1"/>
      <dgm:spPr>
        <a:ln>
          <a:solidFill>
            <a:schemeClr val="accent1"/>
          </a:solidFill>
        </a:ln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US" sz="1600" dirty="0"/>
        </a:p>
      </dgm:t>
    </dgm:pt>
    <dgm:pt modelId="{2255A870-A8FF-4F69-95BA-22A067468FE8}" type="parTrans" cxnId="{6B99D204-35CE-4D70-A87E-C0297AC24CE3}">
      <dgm:prSet/>
      <dgm:spPr/>
      <dgm:t>
        <a:bodyPr/>
        <a:lstStyle/>
        <a:p>
          <a:endParaRPr lang="en-US"/>
        </a:p>
      </dgm:t>
    </dgm:pt>
    <dgm:pt modelId="{3D59976B-6203-480D-AC74-77CEDFC30085}" type="sibTrans" cxnId="{6B99D204-35CE-4D70-A87E-C0297AC24CE3}">
      <dgm:prSet/>
      <dgm:spPr/>
      <dgm:t>
        <a:bodyPr/>
        <a:lstStyle/>
        <a:p>
          <a:endParaRPr lang="en-US"/>
        </a:p>
      </dgm:t>
    </dgm:pt>
    <dgm:pt modelId="{86C6D187-67E3-44CD-8AC2-BDBCD6486A8B}" type="pres">
      <dgm:prSet presAssocID="{95F1F3D2-9F79-4C8E-9B07-71E2CB5AD286}" presName="compositeShape" presStyleCnt="0">
        <dgm:presLayoutVars>
          <dgm:chMax val="7"/>
          <dgm:dir/>
          <dgm:resizeHandles val="exact"/>
        </dgm:presLayoutVars>
      </dgm:prSet>
      <dgm:spPr/>
    </dgm:pt>
    <dgm:pt modelId="{6A263EC7-AC30-4662-A2D2-93C7490E6FD6}" type="pres">
      <dgm:prSet presAssocID="{21905741-D1F9-4F03-A13F-C052184C9AA6}" presName="circ1" presStyleLbl="vennNode1" presStyleIdx="0" presStyleCnt="3" custLinFactNeighborX="-1802" custLinFactNeighborY="169"/>
      <dgm:spPr/>
      <dgm:t>
        <a:bodyPr/>
        <a:lstStyle/>
        <a:p>
          <a:endParaRPr lang="es-ES"/>
        </a:p>
      </dgm:t>
    </dgm:pt>
    <dgm:pt modelId="{A4164C08-392E-4875-BDA3-6F5E3B4FD588}" type="pres">
      <dgm:prSet presAssocID="{21905741-D1F9-4F03-A13F-C052184C9AA6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B1C3B2F-5E37-4539-B9C7-BA0C771C47BC}" type="pres">
      <dgm:prSet presAssocID="{6EC750CF-BC99-4F13-862C-D29EAD803375}" presName="circ2" presStyleLbl="vennNode1" presStyleIdx="1" presStyleCnt="3"/>
      <dgm:spPr/>
      <dgm:t>
        <a:bodyPr/>
        <a:lstStyle/>
        <a:p>
          <a:endParaRPr lang="es-ES"/>
        </a:p>
      </dgm:t>
    </dgm:pt>
    <dgm:pt modelId="{9444B8E9-E1DE-4C9E-B534-73501ECB88C1}" type="pres">
      <dgm:prSet presAssocID="{6EC750CF-BC99-4F13-862C-D29EAD80337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91BD6D3-4FE5-418C-82AA-31A0A46E5974}" type="pres">
      <dgm:prSet presAssocID="{A7B8D254-F026-40E9-AB2A-6D7ABF2EE07C}" presName="circ3" presStyleLbl="vennNode1" presStyleIdx="2" presStyleCnt="3"/>
      <dgm:spPr/>
      <dgm:t>
        <a:bodyPr/>
        <a:lstStyle/>
        <a:p>
          <a:endParaRPr lang="es-ES"/>
        </a:p>
      </dgm:t>
    </dgm:pt>
    <dgm:pt modelId="{50BF19A3-CF46-4D67-9FA2-3ED27B488734}" type="pres">
      <dgm:prSet presAssocID="{A7B8D254-F026-40E9-AB2A-6D7ABF2EE07C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DD97BA2B-14C0-4DD3-BC77-99D9C0B0374F}" type="presOf" srcId="{6EC750CF-BC99-4F13-862C-D29EAD803375}" destId="{AB1C3B2F-5E37-4539-B9C7-BA0C771C47BC}" srcOrd="0" destOrd="0" presId="urn:microsoft.com/office/officeart/2005/8/layout/venn1"/>
    <dgm:cxn modelId="{0BAC8F8C-0E4F-46DC-96B2-0DB1342C304F}" type="presOf" srcId="{95F1F3D2-9F79-4C8E-9B07-71E2CB5AD286}" destId="{86C6D187-67E3-44CD-8AC2-BDBCD6486A8B}" srcOrd="0" destOrd="0" presId="urn:microsoft.com/office/officeart/2005/8/layout/venn1"/>
    <dgm:cxn modelId="{75A60ACE-1712-4BF6-95E1-69B1546CB89D}" type="presOf" srcId="{A7B8D254-F026-40E9-AB2A-6D7ABF2EE07C}" destId="{191BD6D3-4FE5-418C-82AA-31A0A46E5974}" srcOrd="0" destOrd="0" presId="urn:microsoft.com/office/officeart/2005/8/layout/venn1"/>
    <dgm:cxn modelId="{BB106310-8894-4B97-8C66-E23B95E3E1CB}" srcId="{95F1F3D2-9F79-4C8E-9B07-71E2CB5AD286}" destId="{6EC750CF-BC99-4F13-862C-D29EAD803375}" srcOrd="1" destOrd="0" parTransId="{68B79C6E-C751-45F1-A051-0878A37936C7}" sibTransId="{81C9FE12-0C02-4E53-BB20-D9A46B501A11}"/>
    <dgm:cxn modelId="{E3D2F46D-4A44-4095-BE35-7B77434D8B02}" type="presOf" srcId="{21905741-D1F9-4F03-A13F-C052184C9AA6}" destId="{6A263EC7-AC30-4662-A2D2-93C7490E6FD6}" srcOrd="0" destOrd="0" presId="urn:microsoft.com/office/officeart/2005/8/layout/venn1"/>
    <dgm:cxn modelId="{B073D652-48B3-425C-8EEB-96F55A36DE9B}" type="presOf" srcId="{21905741-D1F9-4F03-A13F-C052184C9AA6}" destId="{A4164C08-392E-4875-BDA3-6F5E3B4FD588}" srcOrd="1" destOrd="0" presId="urn:microsoft.com/office/officeart/2005/8/layout/venn1"/>
    <dgm:cxn modelId="{BA70F6EC-0E42-4253-B5D6-DA5B10D15721}" type="presOf" srcId="{A7B8D254-F026-40E9-AB2A-6D7ABF2EE07C}" destId="{50BF19A3-CF46-4D67-9FA2-3ED27B488734}" srcOrd="1" destOrd="0" presId="urn:microsoft.com/office/officeart/2005/8/layout/venn1"/>
    <dgm:cxn modelId="{6B99D204-35CE-4D70-A87E-C0297AC24CE3}" srcId="{95F1F3D2-9F79-4C8E-9B07-71E2CB5AD286}" destId="{A7B8D254-F026-40E9-AB2A-6D7ABF2EE07C}" srcOrd="2" destOrd="0" parTransId="{2255A870-A8FF-4F69-95BA-22A067468FE8}" sibTransId="{3D59976B-6203-480D-AC74-77CEDFC30085}"/>
    <dgm:cxn modelId="{57877429-4719-4F0C-8F7F-96499D39630D}" srcId="{95F1F3D2-9F79-4C8E-9B07-71E2CB5AD286}" destId="{21905741-D1F9-4F03-A13F-C052184C9AA6}" srcOrd="0" destOrd="0" parTransId="{DD066552-C8E7-4734-84DD-D67FB445EAB0}" sibTransId="{83B73B2F-6A55-4A4F-8E6B-3A1C61C45277}"/>
    <dgm:cxn modelId="{A4E68405-B957-4AEE-86A4-FD1C4E8AAAFB}" type="presOf" srcId="{6EC750CF-BC99-4F13-862C-D29EAD803375}" destId="{9444B8E9-E1DE-4C9E-B534-73501ECB88C1}" srcOrd="1" destOrd="0" presId="urn:microsoft.com/office/officeart/2005/8/layout/venn1"/>
    <dgm:cxn modelId="{F4404D93-4DB4-4306-B5D2-F53ED4DCAA37}" type="presParOf" srcId="{86C6D187-67E3-44CD-8AC2-BDBCD6486A8B}" destId="{6A263EC7-AC30-4662-A2D2-93C7490E6FD6}" srcOrd="0" destOrd="0" presId="urn:microsoft.com/office/officeart/2005/8/layout/venn1"/>
    <dgm:cxn modelId="{1B46B54A-B6A1-4E76-96D3-71429EEFDBA8}" type="presParOf" srcId="{86C6D187-67E3-44CD-8AC2-BDBCD6486A8B}" destId="{A4164C08-392E-4875-BDA3-6F5E3B4FD588}" srcOrd="1" destOrd="0" presId="urn:microsoft.com/office/officeart/2005/8/layout/venn1"/>
    <dgm:cxn modelId="{518C7291-C488-484C-9A4D-6C16A7FE502F}" type="presParOf" srcId="{86C6D187-67E3-44CD-8AC2-BDBCD6486A8B}" destId="{AB1C3B2F-5E37-4539-B9C7-BA0C771C47BC}" srcOrd="2" destOrd="0" presId="urn:microsoft.com/office/officeart/2005/8/layout/venn1"/>
    <dgm:cxn modelId="{56C1DE96-CCB4-4C49-9421-AE3EFC4E30FB}" type="presParOf" srcId="{86C6D187-67E3-44CD-8AC2-BDBCD6486A8B}" destId="{9444B8E9-E1DE-4C9E-B534-73501ECB88C1}" srcOrd="3" destOrd="0" presId="urn:microsoft.com/office/officeart/2005/8/layout/venn1"/>
    <dgm:cxn modelId="{5AC591E7-7963-454B-8B73-7952A998102A}" type="presParOf" srcId="{86C6D187-67E3-44CD-8AC2-BDBCD6486A8B}" destId="{191BD6D3-4FE5-418C-82AA-31A0A46E5974}" srcOrd="4" destOrd="0" presId="urn:microsoft.com/office/officeart/2005/8/layout/venn1"/>
    <dgm:cxn modelId="{8366B456-9AD7-4FBB-9988-CB633D63D2AD}" type="presParOf" srcId="{86C6D187-67E3-44CD-8AC2-BDBCD6486A8B}" destId="{50BF19A3-CF46-4D67-9FA2-3ED27B488734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263EC7-AC30-4662-A2D2-93C7490E6FD6}">
      <dsp:nvSpPr>
        <dsp:cNvPr id="0" name=""/>
        <dsp:cNvSpPr/>
      </dsp:nvSpPr>
      <dsp:spPr>
        <a:xfrm>
          <a:off x="1764951" y="60756"/>
          <a:ext cx="2697480" cy="269748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 dirty="0"/>
        </a:p>
      </dsp:txBody>
      <dsp:txXfrm>
        <a:off x="2124615" y="532815"/>
        <a:ext cx="1978152" cy="1213866"/>
      </dsp:txXfrm>
    </dsp:sp>
    <dsp:sp modelId="{AB1C3B2F-5E37-4539-B9C7-BA0C771C47BC}">
      <dsp:nvSpPr>
        <dsp:cNvPr id="0" name=""/>
        <dsp:cNvSpPr/>
      </dsp:nvSpPr>
      <dsp:spPr>
        <a:xfrm>
          <a:off x="2786900" y="1742122"/>
          <a:ext cx="2697480" cy="269748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3611880" y="2438971"/>
        <a:ext cx="1618488" cy="1483614"/>
      </dsp:txXfrm>
    </dsp:sp>
    <dsp:sp modelId="{191BD6D3-4FE5-418C-82AA-31A0A46E5974}">
      <dsp:nvSpPr>
        <dsp:cNvPr id="0" name=""/>
        <dsp:cNvSpPr/>
      </dsp:nvSpPr>
      <dsp:spPr>
        <a:xfrm>
          <a:off x="840219" y="1742122"/>
          <a:ext cx="2697480" cy="269748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 dirty="0"/>
        </a:p>
      </dsp:txBody>
      <dsp:txXfrm>
        <a:off x="1094232" y="2438971"/>
        <a:ext cx="1618488" cy="14836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 dirty="0"/>
              <a:t>CCAC training module on: laboratory animals used in biomedical research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dirty="0"/>
              <a:t>Canadian Council on Animal Care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1CA9457-B592-408B-93CD-A93112B6348E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2651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48128A7-3450-4087-A8E7-98C61B045DCF}" type="datetimeFigureOut">
              <a:rPr lang="en-US" smtClean="0"/>
              <a:pPr/>
              <a:t>26-08-22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BD4EB0F-ABE5-4A5B-BAF0-6520ED3415A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541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574A2-54DE-4AE9-97A0-708F083E2A2C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logo_main_01_pms300 [Converted].eps"/>
          <p:cNvPicPr>
            <a:picLocks noChangeAspect="1"/>
          </p:cNvPicPr>
          <p:nvPr/>
        </p:nvPicPr>
        <p:blipFill>
          <a:blip r:embed="rId2" cstate="print"/>
          <a:srcRect l="3750" t="1250"/>
          <a:stretch>
            <a:fillRect/>
          </a:stretch>
        </p:blipFill>
        <p:spPr bwMode="auto">
          <a:xfrm>
            <a:off x="0" y="0"/>
            <a:ext cx="58674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Freeform 4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429000"/>
            <a:ext cx="8486336" cy="2209800"/>
          </a:xfrm>
          <a:prstGeom prst="rect">
            <a:avLst/>
          </a:prstGeom>
        </p:spPr>
        <p:txBody>
          <a:bodyPr anchor="t"/>
          <a:lstStyle>
            <a:lvl1pPr algn="r">
              <a:defRPr lang="en-US" sz="3600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  <a:prstGeom prst="rect">
            <a:avLst/>
          </a:prstGeo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29"/>
          <p:cNvSpPr>
            <a:spLocks noGrp="1"/>
          </p:cNvSpPr>
          <p:nvPr>
            <p:ph type="dt" sz="half" idx="10"/>
          </p:nvPr>
        </p:nvSpPr>
        <p:spPr>
          <a:xfrm>
            <a:off x="457200" y="6421438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8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124200" y="6421438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26"/>
          <p:cNvSpPr>
            <a:spLocks noGrp="1"/>
          </p:cNvSpPr>
          <p:nvPr>
            <p:ph type="sldNum" sz="quarter" idx="12"/>
          </p:nvPr>
        </p:nvSpPr>
        <p:spPr>
          <a:xfrm>
            <a:off x="8153400" y="6421438"/>
            <a:ext cx="7620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fld id="{A44A1C99-B7AB-49A9-99E8-AD5231155AF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7" name="Line 16"/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charset="0"/>
              <a:ea typeface="+mn-ea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338"/>
            <a:ext cx="7467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600200"/>
            <a:ext cx="72390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9" descr="logo_main_01_pms300 [Converted].eps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7" name="Line 16"/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charset="0"/>
              <a:ea typeface="+mn-ea"/>
              <a:cs typeface="Times New Roman" pitchFamily="18" charset="0"/>
            </a:endParaRPr>
          </a:p>
        </p:txBody>
      </p:sp>
      <p:sp>
        <p:nvSpPr>
          <p:cNvPr id="8" name="Text Placeholder 29"/>
          <p:cNvSpPr>
            <a:spLocks noGrp="1"/>
          </p:cNvSpPr>
          <p:nvPr/>
        </p:nvSpPr>
        <p:spPr bwMode="auto">
          <a:xfrm>
            <a:off x="457200" y="1600200"/>
            <a:ext cx="7467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hangingPunct="0">
              <a:defRPr/>
            </a:pPr>
            <a:r>
              <a:rPr lang="en-CA" sz="3600" b="1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Futura Lt BT Light"/>
                <a:ea typeface="ＭＳ Ｐゴシック" pitchFamily="-112" charset="-128"/>
                <a:cs typeface="Futura Lt BT Light"/>
              </a:rPr>
              <a:t> ____ __ ____  _____ ____ ______</a:t>
            </a:r>
          </a:p>
          <a:p>
            <a:pPr marL="0" lvl="1" defTabSz="914400" eaLnBrk="0" hangingPunct="0">
              <a:defRPr/>
            </a:pP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 _____ _____</a:t>
            </a:r>
          </a:p>
          <a:p>
            <a:pPr marL="0" lvl="2" defTabSz="914400" eaLnBrk="0" hangingPunct="0">
              <a:defRPr/>
            </a:pP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 ____ _____</a:t>
            </a:r>
          </a:p>
          <a:p>
            <a:pPr marL="0" lvl="3" defTabSz="914400" eaLnBrk="0" hangingPunct="0">
              <a:defRPr/>
            </a:pP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 _____ _____</a:t>
            </a:r>
          </a:p>
          <a:p>
            <a:pPr marL="0" lvl="4" defTabSz="914400" eaLnBrk="0" hangingPunct="0">
              <a:defRPr/>
            </a:pP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 ____ _____</a:t>
            </a:r>
            <a:endParaRPr lang="en-US" sz="3600" b="1" kern="0" dirty="0">
              <a:latin typeface="Futura Lt BT Light" pitchFamily="-108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9" name="Text Placeholder 29"/>
          <p:cNvSpPr>
            <a:spLocks noGrp="1"/>
          </p:cNvSpPr>
          <p:nvPr/>
        </p:nvSpPr>
        <p:spPr bwMode="auto">
          <a:xfrm>
            <a:off x="457200" y="1600200"/>
            <a:ext cx="7467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lvl="4" defTabSz="914400" eaLnBrk="0" hangingPunct="0">
              <a:defRPr/>
            </a:pPr>
            <a:r>
              <a:rPr lang="en-CA" sz="3600" b="1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Futura Lt BT Light"/>
                <a:ea typeface="ＭＳ Ｐゴシック" pitchFamily="-112" charset="-128"/>
                <a:cs typeface="Futura Lt BT Light"/>
              </a:rPr>
              <a:t>Click to edit Master text styles</a:t>
            </a:r>
            <a:br>
              <a:rPr lang="en-CA" sz="3600" b="1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Futura Lt BT Light"/>
                <a:ea typeface="ＭＳ Ｐゴシック" pitchFamily="-112" charset="-128"/>
                <a:cs typeface="Futura Lt BT Light"/>
              </a:rPr>
            </a:b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Second level</a:t>
            </a:r>
            <a:b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</a:b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Third level</a:t>
            </a:r>
            <a:b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</a:b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Fourth level</a:t>
            </a:r>
            <a:b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</a:b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Fifth level</a:t>
            </a:r>
            <a:endParaRPr lang="en-US" sz="3600" b="1" kern="0" dirty="0">
              <a:latin typeface="Futura Lt BT Light" pitchFamily="-108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3" name="Picture 9" descr="logo_main_01_pms300 [Converted].eps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7" name="Line 16"/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charset="0"/>
              <a:ea typeface="+mn-ea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338"/>
            <a:ext cx="7467600" cy="11430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772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9" descr="logo_main_01_pms300 [Converted].eps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logo_main_01_pms300 [Converted].eps"/>
          <p:cNvPicPr>
            <a:picLocks noChangeAspect="1"/>
          </p:cNvPicPr>
          <p:nvPr/>
        </p:nvPicPr>
        <p:blipFill>
          <a:blip r:embed="rId2" cstate="print"/>
          <a:srcRect l="3750" t="1250"/>
          <a:stretch>
            <a:fillRect/>
          </a:stretch>
        </p:blipFill>
        <p:spPr bwMode="auto">
          <a:xfrm>
            <a:off x="0" y="0"/>
            <a:ext cx="58674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Freeform 4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  <a:prstGeom prst="rect">
            <a:avLst/>
          </a:prstGeo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  <a:prstGeom prst="rect">
            <a:avLst/>
          </a:prstGeo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21438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21438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3400" y="6421438"/>
            <a:ext cx="7620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fld id="{A44A1C99-B7AB-49A9-99E8-AD5231155AF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8" name="Line 16"/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charset="0"/>
              <a:ea typeface="+mn-ea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9" descr="logo_main_01_pms300 [Converted].eps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21438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421438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153400" y="6421438"/>
            <a:ext cx="7620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fld id="{A44A1C99-B7AB-49A9-99E8-AD5231155AF5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1" name="Picture 9" descr="logo_main_01_pms300 [Converted].eps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4" name="Freeform 3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6" name="Line 16"/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charset="0"/>
              <a:ea typeface="+mn-ea"/>
              <a:cs typeface="Times New Roman" pitchFamily="18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600200"/>
            <a:ext cx="8077200" cy="4525963"/>
          </a:xfrm>
          <a:prstGeom prst="rect">
            <a:avLst/>
          </a:prstGeom>
        </p:spPr>
        <p:txBody>
          <a:bodyPr/>
          <a:lstStyle/>
          <a:p>
            <a:pPr marL="419100" indent="-382588" defTabSz="914400" eaLnBrk="0" hangingPunct="0"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 2" pitchFamily="-108" charset="2"/>
              <a:buChar char=""/>
              <a:defRPr/>
            </a:pPr>
            <a:r>
              <a:rPr lang="en-CA" sz="30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Click to edit Master text styles</a:t>
            </a:r>
          </a:p>
          <a:p>
            <a:pPr marL="722313" lvl="1" indent="-273050" defTabSz="914400" eaLnBrk="0" hangingPunct="0">
              <a:spcBef>
                <a:spcPct val="20000"/>
              </a:spcBef>
              <a:buClr>
                <a:srgbClr val="F7DF56"/>
              </a:buClr>
              <a:buSzPct val="90000"/>
              <a:buFont typeface="Wingdings 2" pitchFamily="-108" charset="2"/>
              <a:buChar char=""/>
              <a:defRPr/>
            </a:pPr>
            <a:r>
              <a:rPr lang="en-CA" sz="26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Second level</a:t>
            </a:r>
          </a:p>
          <a:p>
            <a:pPr marL="1004888" lvl="2" indent="-255588" defTabSz="914400" eaLnBrk="0" hangingPunct="0">
              <a:spcBef>
                <a:spcPct val="20000"/>
              </a:spcBef>
              <a:buClr>
                <a:schemeClr val="accent2"/>
              </a:buClr>
              <a:buSzPct val="85000"/>
              <a:buFont typeface="Arial" pitchFamily="-108" charset="0"/>
              <a:buChar char="○"/>
              <a:defRPr/>
            </a:pPr>
            <a:r>
              <a:rPr lang="en-CA" sz="24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Third level</a:t>
            </a:r>
          </a:p>
          <a:p>
            <a:pPr marL="1279525" lvl="3" indent="-236538" defTabSz="914400" eaLnBrk="0" hangingPunct="0">
              <a:spcBef>
                <a:spcPct val="20000"/>
              </a:spcBef>
              <a:buClr>
                <a:srgbClr val="8D89A4"/>
              </a:buClr>
              <a:buSzPct val="90000"/>
              <a:buFont typeface="Wingdings 2" pitchFamily="-108" charset="2"/>
              <a:buChar char=""/>
              <a:defRPr/>
            </a:pPr>
            <a:r>
              <a:rPr lang="en-CA" sz="20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Fourth level</a:t>
            </a:r>
          </a:p>
          <a:p>
            <a:pPr marL="1489075" lvl="4" indent="-182563" defTabSz="914400" eaLnBrk="0" hangingPunct="0">
              <a:spcBef>
                <a:spcPct val="20000"/>
              </a:spcBef>
              <a:buClr>
                <a:srgbClr val="748560"/>
              </a:buClr>
              <a:buSzPct val="100000"/>
              <a:buFont typeface="Arial" pitchFamily="-108" charset="0"/>
              <a:buChar char="-"/>
              <a:defRPr/>
            </a:pPr>
            <a:r>
              <a:rPr lang="en-CA" sz="20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Fifth level</a:t>
            </a:r>
            <a:endParaRPr lang="en-US" sz="2000" dirty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  <a:latin typeface="Arial"/>
              <a:ea typeface="ＭＳ Ｐゴシック" pitchFamily="-112" charset="-128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7470648" cy="1143000"/>
          </a:xfrm>
          <a:prstGeom prst="rect">
            <a:avLst/>
          </a:prstGeom>
        </p:spPr>
        <p:txBody>
          <a:bodyPr/>
          <a:lstStyle>
            <a:lvl1pPr algn="l">
              <a:defRPr sz="46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9" descr="logo_main_01_pms300 [Converted].eps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4" name="Freeform 3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6" name="Line 16"/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charset="0"/>
              <a:ea typeface="+mn-ea"/>
              <a:cs typeface="Times New Roman" pitchFamily="18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600200"/>
            <a:ext cx="8077200" cy="4525963"/>
          </a:xfrm>
          <a:prstGeom prst="rect">
            <a:avLst/>
          </a:prstGeom>
        </p:spPr>
        <p:txBody>
          <a:bodyPr/>
          <a:lstStyle/>
          <a:p>
            <a:pPr marL="419100" indent="-382588" defTabSz="914400" eaLnBrk="0" hangingPunct="0"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 2" pitchFamily="-108" charset="2"/>
              <a:buChar char=""/>
              <a:defRPr/>
            </a:pPr>
            <a:r>
              <a:rPr lang="en-CA" sz="30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Click to edit Master text styles</a:t>
            </a:r>
          </a:p>
          <a:p>
            <a:pPr marL="722313" lvl="1" indent="-273050" defTabSz="914400" eaLnBrk="0" hangingPunct="0">
              <a:spcBef>
                <a:spcPct val="20000"/>
              </a:spcBef>
              <a:buClr>
                <a:srgbClr val="F7DF56"/>
              </a:buClr>
              <a:buSzPct val="90000"/>
              <a:buFont typeface="Wingdings 2" pitchFamily="-108" charset="2"/>
              <a:buChar char=""/>
              <a:defRPr/>
            </a:pPr>
            <a:r>
              <a:rPr lang="en-CA" sz="26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Second level</a:t>
            </a:r>
          </a:p>
          <a:p>
            <a:pPr marL="1004888" lvl="2" indent="-255588" defTabSz="914400" eaLnBrk="0" hangingPunct="0">
              <a:spcBef>
                <a:spcPct val="20000"/>
              </a:spcBef>
              <a:buClr>
                <a:schemeClr val="accent2"/>
              </a:buClr>
              <a:buSzPct val="85000"/>
              <a:buFont typeface="Arial" pitchFamily="-108" charset="0"/>
              <a:buChar char="○"/>
              <a:defRPr/>
            </a:pPr>
            <a:r>
              <a:rPr lang="en-CA" sz="24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Third level</a:t>
            </a:r>
          </a:p>
          <a:p>
            <a:pPr marL="1279525" lvl="3" indent="-236538" defTabSz="914400" eaLnBrk="0" hangingPunct="0">
              <a:spcBef>
                <a:spcPct val="20000"/>
              </a:spcBef>
              <a:buClr>
                <a:srgbClr val="8D89A4"/>
              </a:buClr>
              <a:buSzPct val="90000"/>
              <a:buFont typeface="Wingdings 2" pitchFamily="-108" charset="2"/>
              <a:buChar char=""/>
              <a:defRPr/>
            </a:pPr>
            <a:r>
              <a:rPr lang="en-CA" sz="20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Fourth level</a:t>
            </a:r>
          </a:p>
          <a:p>
            <a:pPr marL="1489075" lvl="4" indent="-182563" defTabSz="914400" eaLnBrk="0" hangingPunct="0">
              <a:spcBef>
                <a:spcPct val="20000"/>
              </a:spcBef>
              <a:buClr>
                <a:srgbClr val="748560"/>
              </a:buClr>
              <a:buSzPct val="100000"/>
              <a:buFont typeface="Arial" pitchFamily="-108" charset="0"/>
              <a:buChar char="-"/>
              <a:defRPr/>
            </a:pPr>
            <a:r>
              <a:rPr lang="en-CA" sz="20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Fifth level</a:t>
            </a:r>
            <a:endParaRPr lang="en-US" sz="2000" dirty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  <a:latin typeface="Arial"/>
              <a:ea typeface="ＭＳ Ｐゴシック" pitchFamily="-112" charset="-128"/>
              <a:cs typeface="Arial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  <a:prstGeom prst="rect">
            <a:avLst/>
          </a:prstGeom>
        </p:spPr>
        <p:txBody>
          <a:bodyPr/>
          <a:lstStyle>
            <a:lvl1pPr algn="l">
              <a:defRPr sz="46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9" descr="logo_main_01_pms300 [Converted].eps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8" name="Line 16"/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charset="0"/>
              <a:ea typeface="+mn-ea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  <a:prstGeom prst="rect">
            <a:avLst/>
          </a:prstGeo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  <a:prstGeom prst="rect">
            <a:avLst/>
          </a:prstGeo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15778"/>
            <a:ext cx="7467600" cy="3810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9" descr="logo_main_01_pms300 [Converted].eps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9"/>
          <p:cNvSpPr>
            <a:spLocks noGrp="1"/>
          </p:cNvSpPr>
          <p:nvPr/>
        </p:nvSpPr>
        <p:spPr bwMode="auto">
          <a:xfrm>
            <a:off x="457200" y="1600200"/>
            <a:ext cx="7467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hangingPunct="0">
              <a:defRPr/>
            </a:pPr>
            <a:r>
              <a:rPr lang="en-CA" sz="3600" b="1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Futura Lt BT Light"/>
                <a:ea typeface="ＭＳ Ｐゴシック" pitchFamily="-112" charset="-128"/>
                <a:cs typeface="Futura Lt BT Light"/>
              </a:rPr>
              <a:t> ____ __ ____  _____ ____ ______</a:t>
            </a:r>
          </a:p>
          <a:p>
            <a:pPr marL="0" lvl="1" defTabSz="914400" eaLnBrk="0" hangingPunct="0">
              <a:defRPr/>
            </a:pP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 _____ _____</a:t>
            </a:r>
          </a:p>
          <a:p>
            <a:pPr marL="0" lvl="2" defTabSz="914400" eaLnBrk="0" hangingPunct="0">
              <a:defRPr/>
            </a:pP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 ____ _____</a:t>
            </a:r>
          </a:p>
          <a:p>
            <a:pPr marL="0" lvl="3" defTabSz="914400" eaLnBrk="0" hangingPunct="0">
              <a:defRPr/>
            </a:pP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 _____ _____</a:t>
            </a:r>
          </a:p>
          <a:p>
            <a:pPr marL="0" lvl="4" defTabSz="914400" eaLnBrk="0" hangingPunct="0">
              <a:defRPr/>
            </a:pP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 ____ _____</a:t>
            </a:r>
            <a:endParaRPr lang="en-US" sz="3600" b="1" kern="0" dirty="0">
              <a:latin typeface="Futura Lt BT Light" pitchFamily="-108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7" name="Text Placeholder 29"/>
          <p:cNvSpPr>
            <a:spLocks noGrp="1"/>
          </p:cNvSpPr>
          <p:nvPr/>
        </p:nvSpPr>
        <p:spPr bwMode="auto">
          <a:xfrm>
            <a:off x="457200" y="1600200"/>
            <a:ext cx="7467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lvl="4" defTabSz="914400" eaLnBrk="0" hangingPunct="0">
              <a:defRPr/>
            </a:pPr>
            <a:r>
              <a:rPr lang="en-CA" sz="3600" b="1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Futura Lt BT Light"/>
                <a:ea typeface="ＭＳ Ｐゴシック" pitchFamily="-112" charset="-128"/>
                <a:cs typeface="Futura Lt BT Light"/>
              </a:rPr>
              <a:t>Click to edit Master text styles</a:t>
            </a:r>
            <a:br>
              <a:rPr lang="en-CA" sz="3600" b="1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Futura Lt BT Light"/>
                <a:ea typeface="ＭＳ Ｐゴシック" pitchFamily="-112" charset="-128"/>
                <a:cs typeface="Futura Lt BT Light"/>
              </a:rPr>
            </a:b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Second level</a:t>
            </a:r>
            <a:b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</a:b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Third level</a:t>
            </a:r>
            <a:b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</a:b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Fourth level</a:t>
            </a:r>
            <a:b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</a:br>
            <a:r>
              <a:rPr lang="en-CA" sz="3600" b="1" kern="0" dirty="0">
                <a:latin typeface="Futura Lt BT Light" pitchFamily="-108" charset="0"/>
                <a:ea typeface="ＭＳ Ｐゴシック" pitchFamily="-112" charset="-128"/>
                <a:cs typeface="ＭＳ Ｐゴシック" pitchFamily="-112" charset="-128"/>
              </a:rPr>
              <a:t>Fifth level</a:t>
            </a:r>
            <a:endParaRPr lang="en-US" sz="3600" b="1" kern="0" dirty="0">
              <a:latin typeface="Futura Lt BT Light" pitchFamily="-108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  <a:prstGeom prst="rect">
            <a:avLst/>
          </a:prstGeo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  <a:prstGeom prst="rect">
            <a:avLst/>
          </a:prstGeo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1438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421438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pic>
        <p:nvPicPr>
          <p:cNvPr id="12" name="Picture 9" descr="logo_main_01_pms300 [Converted].eps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1388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-112" charset="0"/>
              <a:ea typeface="Times New Roman" pitchFamily="-112" charset="0"/>
              <a:cs typeface="Times New Roman" pitchFamily="-112" charset="0"/>
            </a:endParaRPr>
          </a:p>
        </p:txBody>
      </p:sp>
      <p:pic>
        <p:nvPicPr>
          <p:cNvPr id="1028" name="Picture 9" descr="logo_main_01_pms300 [Converted].eps"/>
          <p:cNvPicPr>
            <a:picLocks noChangeAspect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auto">
          <a:xfrm>
            <a:off x="7962900" y="5668963"/>
            <a:ext cx="10287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le Placeholder 8"/>
          <p:cNvSpPr>
            <a:spLocks noGrp="1"/>
          </p:cNvSpPr>
          <p:nvPr>
            <p:ph type="title"/>
          </p:nvPr>
        </p:nvSpPr>
        <p:spPr bwMode="auto">
          <a:xfrm>
            <a:off x="457200" y="33338"/>
            <a:ext cx="7467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Line 16"/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charset="0"/>
              <a:ea typeface="+mn-ea"/>
              <a:cs typeface="Times New Roman" pitchFamily="18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1600200"/>
            <a:ext cx="8077200" cy="4525963"/>
          </a:xfrm>
          <a:prstGeom prst="rect">
            <a:avLst/>
          </a:prstGeom>
        </p:spPr>
        <p:txBody>
          <a:bodyPr/>
          <a:lstStyle/>
          <a:p>
            <a:pPr marL="419100" indent="-382588" defTabSz="914400" eaLnBrk="0" hangingPunct="0"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 2" pitchFamily="-108" charset="2"/>
              <a:buChar char=""/>
              <a:defRPr/>
            </a:pPr>
            <a:r>
              <a:rPr lang="en-CA" sz="30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Click to edit Master text styles</a:t>
            </a:r>
          </a:p>
          <a:p>
            <a:pPr marL="722313" lvl="1" indent="-273050" defTabSz="914400" eaLnBrk="0" hangingPunct="0">
              <a:spcBef>
                <a:spcPct val="20000"/>
              </a:spcBef>
              <a:buClr>
                <a:srgbClr val="F7DF56"/>
              </a:buClr>
              <a:buSzPct val="90000"/>
              <a:buFont typeface="Wingdings 2" pitchFamily="-108" charset="2"/>
              <a:buChar char=""/>
              <a:defRPr/>
            </a:pPr>
            <a:r>
              <a:rPr lang="en-CA" sz="26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Second level</a:t>
            </a:r>
          </a:p>
          <a:p>
            <a:pPr marL="1004888" lvl="2" indent="-255588" defTabSz="914400" eaLnBrk="0" hangingPunct="0">
              <a:spcBef>
                <a:spcPct val="20000"/>
              </a:spcBef>
              <a:buClr>
                <a:schemeClr val="accent2"/>
              </a:buClr>
              <a:buSzPct val="85000"/>
              <a:buFont typeface="Arial" pitchFamily="-108" charset="0"/>
              <a:buChar char="○"/>
              <a:defRPr/>
            </a:pPr>
            <a:r>
              <a:rPr lang="en-CA" sz="24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Third level</a:t>
            </a:r>
          </a:p>
          <a:p>
            <a:pPr marL="1279525" lvl="3" indent="-236538" defTabSz="914400" eaLnBrk="0" hangingPunct="0">
              <a:spcBef>
                <a:spcPct val="20000"/>
              </a:spcBef>
              <a:buClr>
                <a:srgbClr val="8D89A4"/>
              </a:buClr>
              <a:buSzPct val="90000"/>
              <a:buFont typeface="Wingdings 2" pitchFamily="-108" charset="2"/>
              <a:buChar char=""/>
              <a:defRPr/>
            </a:pPr>
            <a:r>
              <a:rPr lang="en-CA" sz="20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Fourth level</a:t>
            </a:r>
          </a:p>
          <a:p>
            <a:pPr marL="1489075" lvl="4" indent="-182563" defTabSz="914400" eaLnBrk="0" hangingPunct="0">
              <a:spcBef>
                <a:spcPct val="20000"/>
              </a:spcBef>
              <a:buClr>
                <a:srgbClr val="748560"/>
              </a:buClr>
              <a:buSzPct val="100000"/>
              <a:buFont typeface="Arial" pitchFamily="-108" charset="0"/>
              <a:buChar char="-"/>
              <a:defRPr/>
            </a:pPr>
            <a:r>
              <a:rPr lang="en-CA" sz="200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latin typeface="Arial"/>
                <a:ea typeface="ＭＳ Ｐゴシック" pitchFamily="-112" charset="-128"/>
                <a:cs typeface="Arial"/>
              </a:rPr>
              <a:t>Fifth level</a:t>
            </a:r>
            <a:endParaRPr lang="en-US" sz="2000" dirty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  <a:latin typeface="Arial"/>
              <a:ea typeface="ＭＳ Ｐゴシック" pitchFamily="-112" charset="-128"/>
              <a:cs typeface="Arial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sz="3600" b="1" kern="1200" dirty="0">
          <a:ln w="5000" cmpd="sng">
            <a:solidFill>
              <a:schemeClr val="accent1">
                <a:tint val="80000"/>
                <a:shade val="99000"/>
                <a:satMod val="500000"/>
              </a:schemeClr>
            </a:solidFill>
            <a:prstDash val="solid"/>
          </a:ln>
          <a:gradFill>
            <a:gsLst>
              <a:gs pos="0">
                <a:schemeClr val="accent1">
                  <a:tint val="63000"/>
                  <a:satMod val="255000"/>
                </a:schemeClr>
              </a:gs>
              <a:gs pos="9000">
                <a:schemeClr val="accent1">
                  <a:tint val="63000"/>
                  <a:satMod val="255000"/>
                </a:schemeClr>
              </a:gs>
              <a:gs pos="53000">
                <a:schemeClr val="accent1">
                  <a:shade val="60000"/>
                  <a:satMod val="100000"/>
                </a:schemeClr>
              </a:gs>
              <a:gs pos="90000">
                <a:schemeClr val="accent1">
                  <a:tint val="63000"/>
                  <a:satMod val="255000"/>
                </a:schemeClr>
              </a:gs>
              <a:gs pos="100000">
                <a:schemeClr val="accent1">
                  <a:tint val="63000"/>
                  <a:satMod val="255000"/>
                </a:schemeClr>
              </a:gs>
            </a:gsLst>
            <a:lin ang="5400000"/>
          </a:gradFill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  <a:latin typeface="Arial Narrow"/>
          <a:ea typeface="ＭＳ Ｐゴシック" pitchFamily="-112" charset="-128"/>
          <a:cs typeface="Arial Narrow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Futura Lt BT Light" pitchFamily="-108" charset="0"/>
          <a:ea typeface="ＭＳ Ｐゴシック" pitchFamily="-112" charset="-128"/>
          <a:cs typeface="ＭＳ Ｐゴシック" pitchFamily="-11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Futura Lt BT Light" pitchFamily="-108" charset="0"/>
          <a:ea typeface="ＭＳ Ｐゴシック" pitchFamily="-112" charset="-128"/>
          <a:cs typeface="ＭＳ Ｐゴシック" pitchFamily="-11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Futura Lt BT Light" pitchFamily="-108" charset="0"/>
          <a:ea typeface="ＭＳ Ｐゴシック" pitchFamily="-112" charset="-128"/>
          <a:cs typeface="ＭＳ Ｐゴシック" pitchFamily="-11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Futura Lt BT Light" pitchFamily="-108" charset="0"/>
          <a:ea typeface="ＭＳ Ｐゴシック" pitchFamily="-112" charset="-128"/>
          <a:cs typeface="ＭＳ Ｐゴシック" pitchFamily="-11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Franklin Gothic Book" pitchFamily="-112" charset="0"/>
          <a:ea typeface="ＭＳ Ｐゴシック" pitchFamily="-112" charset="-128"/>
          <a:cs typeface="ＭＳ Ｐゴシック" pitchFamily="-11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Franklin Gothic Book" pitchFamily="-112" charset="0"/>
          <a:ea typeface="ＭＳ Ｐゴシック" pitchFamily="-112" charset="-128"/>
          <a:cs typeface="ＭＳ Ｐゴシック" pitchFamily="-11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Franklin Gothic Book" pitchFamily="-112" charset="0"/>
          <a:ea typeface="ＭＳ Ｐゴシック" pitchFamily="-112" charset="-128"/>
          <a:cs typeface="ＭＳ Ｐゴシック" pitchFamily="-11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Franklin Gothic Book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419100" indent="-382588" algn="l" rtl="0" eaLnBrk="1" fontAlgn="base" hangingPunct="1">
        <a:spcBef>
          <a:spcPts val="1200"/>
        </a:spcBef>
        <a:spcAft>
          <a:spcPts val="600"/>
        </a:spcAft>
        <a:buClr>
          <a:schemeClr val="accent1"/>
        </a:buClr>
        <a:buSzPct val="80000"/>
        <a:buFont typeface="Wingdings 2" pitchFamily="28" charset="2"/>
        <a:buChar char=""/>
        <a:defRPr sz="3000" kern="1200">
          <a:solidFill>
            <a:schemeClr val="tx1"/>
          </a:solidFill>
          <a:effectLst>
            <a:outerShdw blurRad="50800" dist="38100" dir="2700000">
              <a:srgbClr val="000000">
                <a:alpha val="43000"/>
              </a:srgbClr>
            </a:outerShdw>
          </a:effectLst>
          <a:latin typeface="Arial"/>
          <a:ea typeface="ＭＳ Ｐゴシック" pitchFamily="-112" charset="-128"/>
          <a:cs typeface="Arial"/>
        </a:defRPr>
      </a:lvl1pPr>
      <a:lvl2pPr marL="722313" indent="-273050" algn="l" rtl="0" eaLnBrk="1" fontAlgn="base" hangingPunct="1">
        <a:spcBef>
          <a:spcPct val="20000"/>
        </a:spcBef>
        <a:spcAft>
          <a:spcPct val="0"/>
        </a:spcAft>
        <a:buClr>
          <a:srgbClr val="F7DF56"/>
        </a:buClr>
        <a:buSzPct val="90000"/>
        <a:buFont typeface="Wingdings 2" pitchFamily="28" charset="2"/>
        <a:buChar char=""/>
        <a:defRPr sz="2600" kern="1200">
          <a:solidFill>
            <a:schemeClr val="tx1"/>
          </a:solidFill>
          <a:effectLst>
            <a:outerShdw blurRad="50800" dist="38100" dir="2700000">
              <a:srgbClr val="000000">
                <a:alpha val="43000"/>
              </a:srgbClr>
            </a:outerShdw>
          </a:effectLst>
          <a:latin typeface="Arial"/>
          <a:ea typeface="ＭＳ Ｐゴシック" pitchFamily="-112" charset="-128"/>
          <a:cs typeface="Arial"/>
        </a:defRPr>
      </a:lvl2pPr>
      <a:lvl3pPr marL="1004888" indent="-255588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5000"/>
        <a:buFont typeface="Arial" pitchFamily="28" charset="0"/>
        <a:buChar char="○"/>
        <a:defRPr sz="2400" kern="1200">
          <a:solidFill>
            <a:schemeClr val="tx1"/>
          </a:solidFill>
          <a:effectLst>
            <a:outerShdw blurRad="50800" dist="38100" dir="2700000">
              <a:srgbClr val="000000">
                <a:alpha val="43000"/>
              </a:srgbClr>
            </a:outerShdw>
          </a:effectLst>
          <a:latin typeface="Arial"/>
          <a:ea typeface="ＭＳ Ｐゴシック" pitchFamily="-112" charset="-128"/>
          <a:cs typeface="Arial"/>
        </a:defRPr>
      </a:lvl3pPr>
      <a:lvl4pPr marL="1279525" indent="-236538" algn="l" rtl="0" eaLnBrk="1" fontAlgn="base" hangingPunct="1">
        <a:spcBef>
          <a:spcPct val="20000"/>
        </a:spcBef>
        <a:spcAft>
          <a:spcPct val="0"/>
        </a:spcAft>
        <a:buClr>
          <a:srgbClr val="8D89A4"/>
        </a:buClr>
        <a:buSzPct val="90000"/>
        <a:buFont typeface="Wingdings 2" pitchFamily="28" charset="2"/>
        <a:buChar char=""/>
        <a:defRPr sz="2000" kern="1200">
          <a:solidFill>
            <a:schemeClr val="tx1"/>
          </a:solidFill>
          <a:effectLst>
            <a:outerShdw blurRad="50800" dist="38100" dir="2700000">
              <a:srgbClr val="000000">
                <a:alpha val="43000"/>
              </a:srgbClr>
            </a:outerShdw>
          </a:effectLst>
          <a:latin typeface="Arial"/>
          <a:ea typeface="ＭＳ Ｐゴシック" pitchFamily="-112" charset="-128"/>
          <a:cs typeface="Arial"/>
        </a:defRPr>
      </a:lvl4pPr>
      <a:lvl5pPr marL="1489075" indent="-182563" algn="l" rtl="0" eaLnBrk="1" fontAlgn="base" hangingPunct="1">
        <a:spcBef>
          <a:spcPct val="20000"/>
        </a:spcBef>
        <a:spcAft>
          <a:spcPct val="0"/>
        </a:spcAft>
        <a:buClr>
          <a:srgbClr val="748560"/>
        </a:buClr>
        <a:buSzPct val="100000"/>
        <a:buFont typeface="Arial" pitchFamily="28" charset="0"/>
        <a:buChar char="-"/>
        <a:defRPr sz="2000" kern="1200">
          <a:solidFill>
            <a:schemeClr val="tx1"/>
          </a:solidFill>
          <a:effectLst>
            <a:outerShdw blurRad="50800" dist="38100" dir="2700000">
              <a:srgbClr val="000000">
                <a:alpha val="43000"/>
              </a:srgbClr>
            </a:outerShdw>
          </a:effectLst>
          <a:latin typeface="Arial"/>
          <a:ea typeface="ＭＳ Ｐゴシック" pitchFamily="-112" charset="-128"/>
          <a:cs typeface="Arial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18.jpeg"/><Relationship Id="rId5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6" Type="http://schemas.openxmlformats.org/officeDocument/2006/relationships/image" Target="../media/image8.jpeg"/><Relationship Id="rId7" Type="http://schemas.openxmlformats.org/officeDocument/2006/relationships/image" Target="../media/image9.jpeg"/><Relationship Id="rId8" Type="http://schemas.openxmlformats.org/officeDocument/2006/relationships/image" Target="../media/image10.jpeg"/><Relationship Id="rId9" Type="http://schemas.openxmlformats.org/officeDocument/2006/relationships/image" Target="../media/image11.jpeg"/><Relationship Id="rId10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4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cac.ca/en/alternatives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4" Type="http://schemas.openxmlformats.org/officeDocument/2006/relationships/image" Target="../media/image36.jpeg"/><Relationship Id="rId5" Type="http://schemas.openxmlformats.org/officeDocument/2006/relationships/image" Target="../media/image37.jpeg"/><Relationship Id="rId6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hyperlink" Target="http://www.ccac.ca/en/alternatives" TargetMode="Externa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43000"/>
            <a:ext cx="9144000" cy="1905000"/>
          </a:xfrm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3200" dirty="0">
                <a:latin typeface="Arial Narrow" pitchFamily="34" charset="0"/>
              </a:rPr>
              <a:t>CCAC Training Module on:</a:t>
            </a:r>
            <a:br>
              <a:rPr lang="en-US" sz="3200" dirty="0">
                <a:latin typeface="Arial Narrow" pitchFamily="34" charset="0"/>
              </a:rPr>
            </a:br>
            <a:r>
              <a:rPr lang="en-US" sz="2000" dirty="0">
                <a:latin typeface="Arial Narrow" pitchFamily="34" charset="0"/>
              </a:rPr>
              <a:t/>
            </a:r>
            <a:br>
              <a:rPr lang="en-US" sz="2000" dirty="0">
                <a:latin typeface="Arial Narrow" pitchFamily="34" charset="0"/>
              </a:rPr>
            </a:br>
            <a:r>
              <a:rPr lang="en-US" sz="3200" dirty="0">
                <a:latin typeface="Arial Narrow" pitchFamily="34" charset="0"/>
              </a:rPr>
              <a:t>laboratory animals used in</a:t>
            </a:r>
            <a:br>
              <a:rPr lang="en-US" sz="3200" dirty="0">
                <a:latin typeface="Arial Narrow" pitchFamily="34" charset="0"/>
              </a:rPr>
            </a:br>
            <a:r>
              <a:rPr lang="en-US" sz="3200" dirty="0">
                <a:latin typeface="Arial Narrow" pitchFamily="34" charset="0"/>
              </a:rPr>
              <a:t>BIOMEDICAL Research</a:t>
            </a:r>
            <a:r>
              <a:rPr lang="en-US" sz="5000" dirty="0"/>
              <a:t/>
            </a:r>
            <a:br>
              <a:rPr lang="en-US" sz="5000" dirty="0"/>
            </a:br>
            <a:endParaRPr lang="en-US" sz="5000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3428992" y="5867400"/>
            <a:ext cx="54864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dirty="0"/>
              <a:t>www.ccac.ca</a:t>
            </a:r>
          </a:p>
        </p:txBody>
      </p:sp>
      <p:sp>
        <p:nvSpPr>
          <p:cNvPr id="5" name="Rectangle 30"/>
          <p:cNvSpPr>
            <a:spLocks noChangeArrowheads="1"/>
          </p:cNvSpPr>
          <p:nvPr/>
        </p:nvSpPr>
        <p:spPr bwMode="auto">
          <a:xfrm>
            <a:off x="0" y="3465513"/>
            <a:ext cx="9144000" cy="118268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6" name="Picture 5" descr="lab-animals-in-biomed.jp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0" y="3596890"/>
            <a:ext cx="9144000" cy="9207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Non-Experimental Factors that I</a:t>
            </a:r>
            <a:r>
              <a:rPr lang="en-US" dirty="0">
                <a:latin typeface="Arial Narrow" pitchFamily="34" charset="0"/>
                <a:cs typeface="Futura Lt BT Light"/>
              </a:rPr>
              <a:t>n</a:t>
            </a:r>
            <a:r>
              <a:rPr>
                <a:latin typeface="Arial Narrow" pitchFamily="34" charset="0"/>
                <a:cs typeface="Futura Lt BT Light"/>
              </a:rPr>
              <a:t>fluence Animal Research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924800" cy="4525963"/>
          </a:xfrm>
        </p:spPr>
        <p:txBody>
          <a:bodyPr/>
          <a:lstStyle/>
          <a:p>
            <a:pPr algn="just"/>
            <a:r>
              <a:rPr lang="en-US" sz="2400" dirty="0"/>
              <a:t>The non-experimental factors that can influence the response of the animal model (and affect the outcome of the study) can be grouped as:</a:t>
            </a:r>
            <a:endParaRPr lang="en-US" sz="2600" dirty="0"/>
          </a:p>
          <a:p>
            <a:pPr lvl="1" defTabSz="457200">
              <a:defRPr/>
            </a:pPr>
            <a:r>
              <a:rPr lang="en-US" sz="2000" dirty="0"/>
              <a:t>animal related factors</a:t>
            </a:r>
          </a:p>
          <a:p>
            <a:pPr lvl="1" defTabSz="457200">
              <a:defRPr/>
            </a:pPr>
            <a:r>
              <a:rPr lang="en-US" sz="2000" dirty="0"/>
              <a:t>physical and environmental factors</a:t>
            </a:r>
          </a:p>
          <a:p>
            <a:pPr lvl="1" defTabSz="457200">
              <a:defRPr/>
            </a:pPr>
            <a:r>
              <a:rPr lang="en-US" sz="2000" dirty="0"/>
              <a:t>husbandry, animal care and handling factors</a:t>
            </a:r>
          </a:p>
          <a:p>
            <a:pPr lvl="1" defTabSz="457200">
              <a:defRPr/>
            </a:pPr>
            <a:r>
              <a:rPr lang="en-US" sz="2000" dirty="0"/>
              <a:t>research manipulation factors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609600" y="4572000"/>
            <a:ext cx="7848600" cy="1708666"/>
            <a:chOff x="609600" y="4572000"/>
            <a:chExt cx="7848600" cy="1708666"/>
          </a:xfrm>
        </p:grpSpPr>
        <p:grpSp>
          <p:nvGrpSpPr>
            <p:cNvPr id="11" name="Group 10"/>
            <p:cNvGrpSpPr/>
            <p:nvPr/>
          </p:nvGrpSpPr>
          <p:grpSpPr>
            <a:xfrm>
              <a:off x="609600" y="4572000"/>
              <a:ext cx="7848600" cy="1705207"/>
              <a:chOff x="609600" y="4572000"/>
              <a:chExt cx="7848600" cy="1705207"/>
            </a:xfrm>
          </p:grpSpPr>
          <p:pic>
            <p:nvPicPr>
              <p:cNvPr id="4" name="Picture 2" descr="C:\Documents and Settings\purnima\My Documents\My Pictures\Birds\DSC01205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lum bright="10000" contrast="40000"/>
              </a:blip>
              <a:srcRect/>
              <a:stretch>
                <a:fillRect/>
              </a:stretch>
            </p:blipFill>
            <p:spPr bwMode="auto">
              <a:xfrm>
                <a:off x="609600" y="4572000"/>
                <a:ext cx="1755648" cy="1664084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</p:pic>
          <p:pic>
            <p:nvPicPr>
              <p:cNvPr id="5" name="Picture 3" descr="C:\Users\pbelleau\AppData\Local\Microsoft\Windows\Temporary Internet Files\Content.Outlook\QC136UTZ\74.jpg"/>
              <p:cNvPicPr>
                <a:picLocks noChangeAspect="1" noChangeArrowheads="1"/>
              </p:cNvPicPr>
              <p:nvPr/>
            </p:nvPicPr>
            <p:blipFill>
              <a:blip r:embed="rId3" cstate="screen"/>
              <a:srcRect/>
              <a:stretch>
                <a:fillRect/>
              </a:stretch>
            </p:blipFill>
            <p:spPr bwMode="auto">
              <a:xfrm>
                <a:off x="4724400" y="4572000"/>
                <a:ext cx="1752600" cy="170520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</p:pic>
          <p:pic>
            <p:nvPicPr>
              <p:cNvPr id="6" name="Picture 5" descr="chirurgie"/>
              <p:cNvPicPr>
                <a:picLocks noChangeAspect="1" noChangeArrowheads="1"/>
              </p:cNvPicPr>
              <p:nvPr/>
            </p:nvPicPr>
            <p:blipFill>
              <a:blip r:embed="rId4" cstate="screen"/>
              <a:srcRect/>
              <a:stretch>
                <a:fillRect/>
              </a:stretch>
            </p:blipFill>
            <p:spPr bwMode="auto">
              <a:xfrm>
                <a:off x="6705600" y="4572000"/>
                <a:ext cx="1752600" cy="1676400"/>
              </a:xfrm>
              <a:prstGeom prst="rect">
                <a:avLst/>
              </a:prstGeom>
              <a:no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</p:pic>
          <p:pic>
            <p:nvPicPr>
              <p:cNvPr id="8" name="Picture 7" descr="C:\My Documents\My Pictures\MouseCageRackWithLighting.jpg"/>
              <p:cNvPicPr/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 flipH="1">
                <a:off x="2667000" y="4572000"/>
                <a:ext cx="1752600" cy="1676400"/>
              </a:xfrm>
              <a:prstGeom prst="rect">
                <a:avLst/>
              </a:prstGeom>
              <a:no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</p:pic>
        </p:grp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914400" y="6096000"/>
              <a:ext cx="1523999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600" dirty="0">
                  <a:solidFill>
                    <a:schemeClr val="bg1"/>
                  </a:solidFill>
                  <a:latin typeface="Calibri" pitchFamily="-65" charset="0"/>
                </a:rPr>
                <a:t>Photo courtesy of Dr. </a:t>
              </a:r>
              <a:r>
                <a:rPr lang="en-US" sz="600" dirty="0" err="1">
                  <a:solidFill>
                    <a:schemeClr val="bg1"/>
                  </a:solidFill>
                  <a:latin typeface="Calibri" pitchFamily="-65" charset="0"/>
                </a:rPr>
                <a:t>S.Craig</a:t>
              </a:r>
              <a:endParaRPr lang="en-US" sz="600" dirty="0">
                <a:solidFill>
                  <a:schemeClr val="bg1"/>
                </a:solidFill>
                <a:latin typeface="Calibri" pitchFamily="-65" charset="0"/>
              </a:endParaRPr>
            </a:p>
          </p:txBody>
        </p:sp>
      </p:grpSp>
      <p:sp>
        <p:nvSpPr>
          <p:cNvPr id="9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Animal </a:t>
            </a:r>
            <a:r>
              <a:rPr>
                <a:latin typeface="Arial Narrow" pitchFamily="34" charset="0"/>
                <a:cs typeface="Futura Lt BT Light"/>
              </a:rPr>
              <a:t>Related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pic>
        <p:nvPicPr>
          <p:cNvPr id="2050" name="Picture 2" descr="U:\ETC\Pictures\Canadsa Council on Animal Caring Dec7-09 JPG high 1\215-NRC-IBS_071209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2362200" y="2438400"/>
            <a:ext cx="4648200" cy="31836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4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Animal </a:t>
            </a:r>
            <a:r>
              <a:rPr>
                <a:latin typeface="Arial Narrow" pitchFamily="34" charset="0"/>
                <a:cs typeface="Futura Lt BT Light"/>
              </a:rPr>
              <a:t>Related Factors 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28800"/>
            <a:ext cx="8229600" cy="3810000"/>
          </a:xfrm>
        </p:spPr>
        <p:txBody>
          <a:bodyPr>
            <a:normAutofit/>
          </a:bodyPr>
          <a:lstStyle/>
          <a:p>
            <a:pPr marL="514350" indent="-514350">
              <a:buNone/>
            </a:pPr>
            <a:r>
              <a:rPr lang="en-US" sz="2400" b="1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1.	</a:t>
            </a:r>
            <a:r>
              <a:rPr lang="en-US" sz="2400" b="1" dirty="0"/>
              <a:t>Age, sex and reproductive status</a:t>
            </a:r>
          </a:p>
          <a:p>
            <a:pPr lvl="1" defTabSz="457200">
              <a:defRPr/>
            </a:pPr>
            <a:r>
              <a:rPr lang="en-US" sz="2200" dirty="0"/>
              <a:t>responses vary with age and gender of animal </a:t>
            </a:r>
          </a:p>
          <a:p>
            <a:pPr lvl="1" defTabSz="457200">
              <a:defRPr/>
            </a:pPr>
            <a:r>
              <a:rPr lang="en-US" sz="2200" dirty="0"/>
              <a:t>hormone and physiological variations can also influence responses of females and males</a:t>
            </a:r>
          </a:p>
          <a:p>
            <a:pPr lvl="1">
              <a:buClr>
                <a:srgbClr val="FFC000"/>
              </a:buClr>
              <a:buFont typeface="Arial" pitchFamily="34" charset="0"/>
              <a:buChar char="•"/>
            </a:pPr>
            <a:endParaRPr lang="en-US" sz="2400" dirty="0"/>
          </a:p>
          <a:p>
            <a:pPr marL="514350" indent="-514350">
              <a:buNone/>
            </a:pPr>
            <a:r>
              <a:rPr lang="en-US" sz="2400" b="1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2.	</a:t>
            </a:r>
            <a:r>
              <a:rPr lang="en-US" sz="2400" b="1" dirty="0"/>
              <a:t>Genetic make-up</a:t>
            </a:r>
          </a:p>
          <a:p>
            <a:pPr lvl="1" defTabSz="457200">
              <a:defRPr/>
            </a:pPr>
            <a:r>
              <a:rPr lang="en-US" sz="2200" dirty="0"/>
              <a:t>inbred (genetically identical) vs. </a:t>
            </a:r>
            <a:r>
              <a:rPr lang="en-US" sz="2200" dirty="0" err="1"/>
              <a:t>outbred</a:t>
            </a:r>
            <a:endParaRPr lang="en-US" sz="2200" dirty="0"/>
          </a:p>
          <a:p>
            <a:pPr lvl="1" defTabSz="457200">
              <a:defRPr/>
            </a:pPr>
            <a:r>
              <a:rPr lang="en-US" sz="2200" dirty="0"/>
              <a:t>genetic manipulation can affect phenotype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8229600" cy="4754563"/>
          </a:xfrm>
        </p:spPr>
        <p:txBody>
          <a:bodyPr>
            <a:normAutofit/>
          </a:bodyPr>
          <a:lstStyle/>
          <a:p>
            <a:pPr marL="514350" indent="-514350">
              <a:buNone/>
            </a:pPr>
            <a:r>
              <a:rPr lang="en-US" sz="2400" b="1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3.	</a:t>
            </a:r>
            <a:r>
              <a:rPr lang="en-US" sz="2400" b="1" dirty="0"/>
              <a:t>Microbial flora</a:t>
            </a:r>
          </a:p>
          <a:p>
            <a:pPr lvl="1" defTabSz="457200">
              <a:defRPr/>
            </a:pPr>
            <a:r>
              <a:rPr lang="en-US" sz="2200" dirty="0"/>
              <a:t>most animals carry microbes that can be a source of variability in research </a:t>
            </a:r>
          </a:p>
          <a:p>
            <a:pPr lvl="1">
              <a:buClr>
                <a:srgbClr val="FFC000"/>
              </a:buClr>
              <a:buFont typeface="Arial" pitchFamily="34" charset="0"/>
              <a:buChar char="•"/>
            </a:pPr>
            <a:endParaRPr lang="en-US" sz="2000" dirty="0"/>
          </a:p>
          <a:p>
            <a:pPr marL="514350" indent="-514350">
              <a:buNone/>
            </a:pPr>
            <a:r>
              <a:rPr lang="en-US" sz="2400" b="1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4.</a:t>
            </a:r>
            <a:r>
              <a:rPr lang="en-US" sz="2400" b="1" dirty="0"/>
              <a:t>	Biological (circadian) rhythms</a:t>
            </a:r>
          </a:p>
          <a:p>
            <a:pPr lvl="1" defTabSz="457200">
              <a:defRPr/>
            </a:pPr>
            <a:r>
              <a:rPr lang="en-US" sz="2200" dirty="0"/>
              <a:t>metabolism varies with time of day</a:t>
            </a:r>
          </a:p>
          <a:p>
            <a:pPr lvl="2" defTabSz="457200">
              <a:defRPr/>
            </a:pPr>
            <a:r>
              <a:rPr lang="en-US" sz="1800" dirty="0" err="1"/>
              <a:t>ie</a:t>
            </a:r>
            <a:r>
              <a:rPr lang="en-US" sz="1800" dirty="0"/>
              <a:t>., rodent metabolic rates are higher at night</a:t>
            </a:r>
          </a:p>
          <a:p>
            <a:pPr lvl="1" defTabSz="457200">
              <a:defRPr/>
            </a:pPr>
            <a:r>
              <a:rPr lang="en-US" sz="2200" dirty="0"/>
              <a:t>they can cause drugs to have variable effects depending on time of day they are administered</a:t>
            </a:r>
          </a:p>
          <a:p>
            <a:pPr lvl="2" defTabSz="457200">
              <a:defRPr/>
            </a:pPr>
            <a:r>
              <a:rPr lang="en-US" sz="1800" dirty="0"/>
              <a:t>important to perform manipulations at the same time of day for all animals</a:t>
            </a:r>
          </a:p>
          <a:p>
            <a:endParaRPr lang="en-US" dirty="0"/>
          </a:p>
        </p:txBody>
      </p:sp>
      <p:sp>
        <p:nvSpPr>
          <p:cNvPr id="4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Animal </a:t>
            </a:r>
            <a:r>
              <a:rPr>
                <a:latin typeface="Arial Narrow" pitchFamily="34" charset="0"/>
                <a:cs typeface="Futura Lt BT Light"/>
              </a:rPr>
              <a:t>Related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Animal Related Factors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905000"/>
            <a:ext cx="4191000" cy="4038600"/>
          </a:xfrm>
          <a:ln>
            <a:solidFill>
              <a:schemeClr val="tx1"/>
            </a:solidFill>
          </a:ln>
        </p:spPr>
        <p:txBody>
          <a:bodyPr/>
          <a:lstStyle/>
          <a:p>
            <a:pPr marL="342900" lvl="1" indent="-342900" algn="ctr">
              <a:buNone/>
            </a:pPr>
            <a:r>
              <a:rPr lang="en-US" b="1" dirty="0"/>
              <a:t>Clinical disease:</a:t>
            </a:r>
          </a:p>
          <a:p>
            <a:pPr marL="342900" lvl="1" indent="-342900" algn="ctr">
              <a:buNone/>
            </a:pPr>
            <a:r>
              <a:rPr lang="en-US" sz="2000" dirty="0"/>
              <a:t>disease is apparent in the animal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05000"/>
            <a:ext cx="4191000" cy="4038600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pPr marL="342900" lvl="1" indent="-342900" algn="ctr">
              <a:buNone/>
            </a:pPr>
            <a:r>
              <a:rPr lang="en-US" b="1" dirty="0"/>
              <a:t>Subclinical disease:</a:t>
            </a:r>
          </a:p>
          <a:p>
            <a:pPr marL="0" lvl="1" indent="0" algn="ctr">
              <a:buNone/>
            </a:pPr>
            <a:r>
              <a:rPr lang="en-US" sz="2000" dirty="0"/>
              <a:t>animal appears healthy despite presence of infectious organisms</a:t>
            </a:r>
          </a:p>
          <a:p>
            <a:endParaRPr lang="en-US" dirty="0"/>
          </a:p>
        </p:txBody>
      </p:sp>
      <p:pic>
        <p:nvPicPr>
          <p:cNvPr id="5" name="Picture 4" descr="Macaques 009"/>
          <p:cNvPicPr/>
          <p:nvPr/>
        </p:nvPicPr>
        <p:blipFill>
          <a:blip r:embed="rId2" cstate="screen"/>
          <a:srcRect/>
          <a:stretch>
            <a:fillRect/>
          </a:stretch>
        </p:blipFill>
        <p:spPr bwMode="auto">
          <a:xfrm flipH="1">
            <a:off x="381000" y="3276600"/>
            <a:ext cx="1981200" cy="14478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304800" y="472440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Fur mite infestation in a mouse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33400" y="1318736"/>
            <a:ext cx="7772400" cy="738664"/>
          </a:xfrm>
          <a:prstGeom prst="rect">
            <a:avLst/>
          </a:prstGeom>
          <a:ln w="317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5.   </a:t>
            </a:r>
            <a:r>
              <a:rPr lang="en-US" sz="2400" b="1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Disease</a:t>
            </a:r>
            <a:endParaRPr lang="en-US" sz="2400" dirty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 algn="ctr"/>
            <a:endParaRPr lang="en-US" dirty="0"/>
          </a:p>
        </p:txBody>
      </p:sp>
      <p:pic>
        <p:nvPicPr>
          <p:cNvPr id="13" name="Picture 12" descr="Dr"/>
          <p:cNvPicPr/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438400" y="3276600"/>
            <a:ext cx="1905000" cy="14478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2286000" y="4724400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Immune deficient or immune compromised models are very susceptible to ordinarily non-pathogenic organisms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066800" y="6172200"/>
            <a:ext cx="7086600" cy="523220"/>
          </a:xfrm>
          <a:prstGeom prst="rect">
            <a:avLst/>
          </a:prstGeom>
          <a:solidFill>
            <a:schemeClr val="bg1">
              <a:alpha val="25000"/>
            </a:schemeClr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fr-CA" sz="1400" dirty="0"/>
              <a:t>See the </a:t>
            </a:r>
            <a:r>
              <a:rPr lang="fr-CA" sz="1400" i="1" dirty="0"/>
              <a:t>CCAC training module on: </a:t>
            </a:r>
            <a:r>
              <a:rPr lang="en-US" sz="1400" i="1" dirty="0"/>
              <a:t>infectious</a:t>
            </a:r>
            <a:r>
              <a:rPr lang="fr-CA" sz="1400" i="1" dirty="0"/>
              <a:t> </a:t>
            </a:r>
            <a:r>
              <a:rPr lang="en-US" sz="1400" i="1" dirty="0"/>
              <a:t>diseases</a:t>
            </a:r>
            <a:r>
              <a:rPr lang="fr-CA" sz="1400" i="1" dirty="0"/>
              <a:t> </a:t>
            </a:r>
            <a:r>
              <a:rPr lang="fr-CA" sz="1400" dirty="0"/>
              <a:t>(2010) for </a:t>
            </a:r>
            <a:r>
              <a:rPr lang="en-US" sz="1400" dirty="0"/>
              <a:t>further</a:t>
            </a:r>
            <a:r>
              <a:rPr lang="fr-CA" sz="1400" dirty="0"/>
              <a:t> information </a:t>
            </a:r>
          </a:p>
          <a:p>
            <a:pPr algn="ctr"/>
            <a:r>
              <a:rPr lang="fr-CA" sz="1400" dirty="0"/>
              <a:t>on </a:t>
            </a:r>
            <a:r>
              <a:rPr lang="en-US" sz="1400" dirty="0"/>
              <a:t>this</a:t>
            </a:r>
            <a:r>
              <a:rPr lang="fr-CA" sz="1400" dirty="0"/>
              <a:t> </a:t>
            </a:r>
            <a:r>
              <a:rPr lang="en-US" sz="1400" dirty="0"/>
              <a:t>topic</a:t>
            </a:r>
          </a:p>
        </p:txBody>
      </p:sp>
      <p:pic>
        <p:nvPicPr>
          <p:cNvPr id="1026" name="Picture 2" descr="U:\ETC\Pictures\Canadsa Council on Animal Caring Dec7-09 JPG high 1\180-NRC-IBS_071209.jpg"/>
          <p:cNvPicPr>
            <a:picLocks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5867400" y="3276600"/>
            <a:ext cx="1901952" cy="14447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19" name="TextBox 18"/>
          <p:cNvSpPr txBox="1"/>
          <p:nvPr/>
        </p:nvSpPr>
        <p:spPr>
          <a:xfrm>
            <a:off x="5181600" y="4724400"/>
            <a:ext cx="32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1200" dirty="0">
                <a:latin typeface="Arial" charset="0"/>
              </a:rPr>
              <a:t>How </a:t>
            </a:r>
            <a:r>
              <a:rPr lang="en-US" sz="1200" dirty="0">
                <a:latin typeface="Arial" charset="0"/>
              </a:rPr>
              <a:t>can</a:t>
            </a:r>
            <a:r>
              <a:rPr lang="fr-CA" sz="1200" dirty="0">
                <a:latin typeface="Arial" charset="0"/>
              </a:rPr>
              <a:t> </a:t>
            </a:r>
            <a:r>
              <a:rPr lang="en-US" sz="1200" dirty="0">
                <a:latin typeface="Arial" charset="0"/>
              </a:rPr>
              <a:t>you</a:t>
            </a:r>
            <a:r>
              <a:rPr lang="fr-CA" sz="1200" dirty="0">
                <a:latin typeface="Arial" charset="0"/>
              </a:rPr>
              <a:t> </a:t>
            </a:r>
            <a:r>
              <a:rPr lang="en-US" sz="1200" dirty="0">
                <a:latin typeface="Arial" charset="0"/>
              </a:rPr>
              <a:t>be</a:t>
            </a:r>
            <a:r>
              <a:rPr lang="fr-CA" sz="1200" dirty="0">
                <a:latin typeface="Arial" charset="0"/>
              </a:rPr>
              <a:t> sure </a:t>
            </a:r>
            <a:r>
              <a:rPr lang="en-US" sz="1200" dirty="0">
                <a:latin typeface="Arial" charset="0"/>
              </a:rPr>
              <a:t>that this rabbit </a:t>
            </a:r>
            <a:r>
              <a:rPr lang="fr-CA" sz="1200" dirty="0" err="1">
                <a:latin typeface="Arial" charset="0"/>
              </a:rPr>
              <a:t>is</a:t>
            </a:r>
            <a:r>
              <a:rPr lang="fr-CA" sz="1200" dirty="0">
                <a:latin typeface="Arial" charset="0"/>
              </a:rPr>
              <a:t> not </a:t>
            </a:r>
            <a:r>
              <a:rPr lang="en-US" sz="1200" dirty="0" err="1">
                <a:latin typeface="Arial" charset="0"/>
              </a:rPr>
              <a:t>harbouring</a:t>
            </a:r>
            <a:r>
              <a:rPr lang="fr-CA" sz="1200" dirty="0">
                <a:latin typeface="Arial" charset="0"/>
              </a:rPr>
              <a:t> a virus, </a:t>
            </a:r>
            <a:r>
              <a:rPr lang="en-US" sz="1200" dirty="0">
                <a:latin typeface="Arial" charset="0"/>
              </a:rPr>
              <a:t>bacteria</a:t>
            </a:r>
            <a:r>
              <a:rPr lang="fr-CA" sz="1200" dirty="0">
                <a:latin typeface="Arial" charset="0"/>
              </a:rPr>
              <a:t> or parasite </a:t>
            </a:r>
            <a:r>
              <a:rPr lang="en-US" sz="1200" dirty="0">
                <a:latin typeface="Arial" charset="0"/>
              </a:rPr>
              <a:t>that</a:t>
            </a:r>
            <a:r>
              <a:rPr lang="fr-CA" sz="1200" dirty="0">
                <a:latin typeface="Arial" charset="0"/>
              </a:rPr>
              <a:t> </a:t>
            </a:r>
            <a:r>
              <a:rPr lang="en-US" sz="1200" dirty="0">
                <a:latin typeface="Arial" charset="0"/>
              </a:rPr>
              <a:t>will</a:t>
            </a:r>
            <a:r>
              <a:rPr lang="fr-CA" sz="1200" dirty="0">
                <a:latin typeface="Arial" charset="0"/>
              </a:rPr>
              <a:t> </a:t>
            </a:r>
            <a:r>
              <a:rPr lang="en-US" sz="1200" dirty="0">
                <a:latin typeface="Arial" charset="0"/>
              </a:rPr>
              <a:t>interfere</a:t>
            </a:r>
            <a:r>
              <a:rPr lang="fr-CA" sz="1200" dirty="0">
                <a:latin typeface="Arial" charset="0"/>
              </a:rPr>
              <a:t> </a:t>
            </a:r>
            <a:r>
              <a:rPr lang="en-US" sz="1200" dirty="0">
                <a:latin typeface="Arial" charset="0"/>
              </a:rPr>
              <a:t>with</a:t>
            </a:r>
            <a:r>
              <a:rPr lang="fr-CA" sz="1200" dirty="0">
                <a:latin typeface="Arial" charset="0"/>
              </a:rPr>
              <a:t> </a:t>
            </a:r>
            <a:r>
              <a:rPr lang="en-US" sz="1200" dirty="0">
                <a:latin typeface="Arial" charset="0"/>
              </a:rPr>
              <a:t>your</a:t>
            </a:r>
            <a:r>
              <a:rPr lang="fr-CA" sz="1200" dirty="0">
                <a:latin typeface="Arial" charset="0"/>
              </a:rPr>
              <a:t> </a:t>
            </a:r>
            <a:r>
              <a:rPr lang="en-US" sz="1200" dirty="0">
                <a:latin typeface="Arial" charset="0"/>
              </a:rPr>
              <a:t>research</a:t>
            </a:r>
            <a:r>
              <a:rPr lang="fr-CA" sz="1200" dirty="0">
                <a:latin typeface="Arial" charset="0"/>
              </a:rPr>
              <a:t> </a:t>
            </a:r>
            <a:r>
              <a:rPr lang="en-US" sz="1200" dirty="0">
                <a:latin typeface="Arial" charset="0"/>
              </a:rPr>
              <a:t>results</a:t>
            </a:r>
            <a:r>
              <a:rPr lang="fr-CA" sz="1200" dirty="0">
                <a:latin typeface="Arial" charset="0"/>
              </a:rPr>
              <a:t>?</a:t>
            </a:r>
            <a:endParaRPr lang="en-US" sz="1200" dirty="0">
              <a:latin typeface="Arial" charset="0"/>
            </a:endParaRPr>
          </a:p>
        </p:txBody>
      </p:sp>
      <p:sp>
        <p:nvSpPr>
          <p:cNvPr id="17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762000" y="4572000"/>
            <a:ext cx="167640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600" dirty="0">
                <a:solidFill>
                  <a:schemeClr val="bg1"/>
                </a:solidFill>
                <a:latin typeface="Calibri" pitchFamily="-65" charset="0"/>
              </a:rPr>
              <a:t>Photo courtesy of Dr. J. Gourdon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2743200" y="4572000"/>
            <a:ext cx="167640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600" dirty="0">
                <a:solidFill>
                  <a:schemeClr val="bg1"/>
                </a:solidFill>
                <a:latin typeface="Calibri" pitchFamily="-65" charset="0"/>
              </a:rPr>
              <a:t>Photo courtesy of Dr. J. Gourdon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Physical &amp; Environmental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66800" y="5867400"/>
            <a:ext cx="7086600" cy="523220"/>
          </a:xfrm>
          <a:prstGeom prst="rect">
            <a:avLst/>
          </a:prstGeom>
          <a:solidFill>
            <a:schemeClr val="bg1">
              <a:alpha val="25000"/>
            </a:schemeClr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See Chapter III – The </a:t>
            </a:r>
            <a:r>
              <a:rPr lang="en-US" sz="1400" dirty="0" err="1"/>
              <a:t>Enviro</a:t>
            </a:r>
            <a:r>
              <a:rPr lang="fr-CA" sz="1400" dirty="0" err="1"/>
              <a:t>nment</a:t>
            </a:r>
            <a:r>
              <a:rPr lang="fr-CA" sz="1400" dirty="0"/>
              <a:t>, </a:t>
            </a:r>
            <a:r>
              <a:rPr lang="en-US" sz="1400" i="1" dirty="0"/>
              <a:t>Guide to the Care and use of Experimental Animals</a:t>
            </a:r>
            <a:r>
              <a:rPr lang="en-US" sz="1400" dirty="0"/>
              <a:t>  Vol. 1 (2nd Ed.) 1993</a:t>
            </a:r>
            <a:r>
              <a:rPr lang="fr-CA" sz="1400" dirty="0"/>
              <a:t> for </a:t>
            </a:r>
            <a:r>
              <a:rPr lang="en-US" sz="1400" dirty="0"/>
              <a:t>further</a:t>
            </a:r>
            <a:r>
              <a:rPr lang="fr-CA" sz="1400" dirty="0"/>
              <a:t> information on </a:t>
            </a:r>
            <a:r>
              <a:rPr lang="en-US" sz="1400" dirty="0"/>
              <a:t>this</a:t>
            </a:r>
            <a:r>
              <a:rPr lang="fr-CA" sz="1400" dirty="0"/>
              <a:t> </a:t>
            </a:r>
            <a:r>
              <a:rPr lang="en-US" sz="1400" dirty="0"/>
              <a:t>topic</a:t>
            </a:r>
          </a:p>
        </p:txBody>
      </p:sp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pic>
        <p:nvPicPr>
          <p:cNvPr id="7" name="Picture 2" descr="U:\ETC\Pictures\Canadsa Council on Animal Caring Dec7-09 JPG high 1\146-NRC-IBS_071209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2438400" y="2057400"/>
            <a:ext cx="4038600" cy="317932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Physical &amp; Environmental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1.	</a:t>
            </a:r>
            <a:r>
              <a:rPr lang="en-US" sz="2400" b="1" dirty="0"/>
              <a:t>Room temperature</a:t>
            </a:r>
          </a:p>
          <a:p>
            <a:pPr lvl="1" defTabSz="457200">
              <a:defRPr/>
            </a:pPr>
            <a:r>
              <a:rPr lang="en-US" sz="2200" dirty="0"/>
              <a:t>temperature variations can cause changes in:</a:t>
            </a:r>
          </a:p>
          <a:p>
            <a:pPr lvl="2" defTabSz="457200">
              <a:defRPr/>
            </a:pPr>
            <a:r>
              <a:rPr lang="en-US" sz="2000" dirty="0" err="1"/>
              <a:t>behaviour</a:t>
            </a:r>
            <a:r>
              <a:rPr lang="en-US" sz="2000" dirty="0"/>
              <a:t> (huddling, shivering) </a:t>
            </a:r>
          </a:p>
          <a:p>
            <a:pPr lvl="2" defTabSz="457200">
              <a:defRPr/>
            </a:pPr>
            <a:r>
              <a:rPr lang="en-US" sz="2000" dirty="0"/>
              <a:t>metabolic rate (higher food consumption for body heat production)</a:t>
            </a:r>
          </a:p>
          <a:p>
            <a:pPr lvl="3">
              <a:buNone/>
            </a:pPr>
            <a:endParaRPr lang="en-US" dirty="0"/>
          </a:p>
          <a:p>
            <a:pPr lvl="1" defTabSz="457200">
              <a:defRPr/>
            </a:pPr>
            <a:r>
              <a:rPr lang="en-US" sz="2200" dirty="0"/>
              <a:t>temperature fluctuations should be:</a:t>
            </a:r>
          </a:p>
          <a:p>
            <a:pPr lvl="2" defTabSz="457200">
              <a:defRPr/>
            </a:pPr>
            <a:r>
              <a:rPr lang="en-US" sz="2000" dirty="0"/>
              <a:t>monitored </a:t>
            </a:r>
          </a:p>
          <a:p>
            <a:pPr lvl="2" defTabSz="457200">
              <a:defRPr/>
            </a:pPr>
            <a:r>
              <a:rPr lang="en-US" sz="2000" dirty="0"/>
              <a:t>limited to +/- 2ºC as these changes can affect metabolic processes including drug metabolism</a:t>
            </a:r>
          </a:p>
          <a:p>
            <a:pPr lvl="1"/>
            <a:endParaRPr lang="en-US" dirty="0"/>
          </a:p>
        </p:txBody>
      </p:sp>
      <p:sp>
        <p:nvSpPr>
          <p:cNvPr id="4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3820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Physical &amp; Environmental 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686800" cy="4876800"/>
          </a:xfrm>
        </p:spPr>
        <p:txBody>
          <a:bodyPr>
            <a:normAutofit/>
          </a:bodyPr>
          <a:lstStyle/>
          <a:p>
            <a:pPr marL="550926" indent="-514350">
              <a:buNone/>
            </a:pPr>
            <a:r>
              <a:rPr lang="en-US" sz="2400" b="1" dirty="0">
                <a:solidFill>
                  <a:schemeClr val="accent1"/>
                </a:solidFill>
              </a:rPr>
              <a:t>2.	</a:t>
            </a:r>
            <a:r>
              <a:rPr lang="en-US" sz="2400" b="1" dirty="0"/>
              <a:t>Relative humidity (RH)</a:t>
            </a:r>
          </a:p>
          <a:p>
            <a:pPr lvl="1" defTabSz="457200">
              <a:defRPr/>
            </a:pPr>
            <a:r>
              <a:rPr lang="en-US" dirty="0"/>
              <a:t>RH can affect :</a:t>
            </a:r>
          </a:p>
          <a:p>
            <a:pPr lvl="2" defTabSz="457200">
              <a:defRPr/>
            </a:pPr>
            <a:r>
              <a:rPr lang="en-US" dirty="0"/>
              <a:t>thermoregulation</a:t>
            </a:r>
          </a:p>
          <a:p>
            <a:pPr lvl="2" defTabSz="457200">
              <a:defRPr/>
            </a:pPr>
            <a:r>
              <a:rPr lang="en-US" dirty="0"/>
              <a:t>food consumption</a:t>
            </a:r>
          </a:p>
          <a:p>
            <a:pPr lvl="2" defTabSz="457200">
              <a:defRPr/>
            </a:pPr>
            <a:r>
              <a:rPr lang="en-US" dirty="0"/>
              <a:t>activity level</a:t>
            </a:r>
          </a:p>
          <a:p>
            <a:pPr lvl="2" defTabSz="457200">
              <a:defRPr/>
            </a:pPr>
            <a:r>
              <a:rPr lang="en-US" dirty="0"/>
              <a:t>disease transmission</a:t>
            </a:r>
          </a:p>
          <a:p>
            <a:pPr marL="342900" lvl="1" indent="-342900">
              <a:buClr>
                <a:srgbClr val="FFC000"/>
              </a:buClr>
              <a:buNone/>
            </a:pPr>
            <a:endParaRPr lang="en-US" dirty="0"/>
          </a:p>
          <a:p>
            <a:pPr lvl="1" defTabSz="457200">
              <a:defRPr/>
            </a:pPr>
            <a:r>
              <a:rPr lang="en-US" dirty="0"/>
              <a:t>most species do well with RH                                                levels between 40 and 60%</a:t>
            </a:r>
          </a:p>
          <a:p>
            <a:pPr lvl="2" defTabSz="457200">
              <a:defRPr/>
            </a:pPr>
            <a:r>
              <a:rPr lang="en-US" dirty="0"/>
              <a:t>level should be appropriate for species and kept consistent        (+/- 5%)</a:t>
            </a:r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572000" y="1600200"/>
            <a:ext cx="4191000" cy="4525963"/>
          </a:xfrm>
        </p:spPr>
        <p:txBody>
          <a:bodyPr>
            <a:normAutofit/>
          </a:bodyPr>
          <a:lstStyle/>
          <a:p>
            <a:pPr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07-05-30 019"/>
          <p:cNvPicPr/>
          <p:nvPr/>
        </p:nvPicPr>
        <p:blipFill>
          <a:blip r:embed="rId2" cstate="screen">
            <a:lum bright="20000"/>
          </a:blip>
          <a:srcRect/>
          <a:stretch>
            <a:fillRect/>
          </a:stretch>
        </p:blipFill>
        <p:spPr bwMode="auto">
          <a:xfrm>
            <a:off x="5486400" y="1676400"/>
            <a:ext cx="3124200" cy="234315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5410200" y="403860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>
              <a:buNone/>
            </a:pPr>
            <a:r>
              <a:rPr lang="en-US" sz="1200" dirty="0"/>
              <a:t>Prolonged low levels of RH can cause ringtail in young, </a:t>
            </a:r>
            <a:r>
              <a:rPr lang="en-US" sz="1200" dirty="0" err="1"/>
              <a:t>unweaned</a:t>
            </a:r>
            <a:r>
              <a:rPr lang="en-US" sz="1200" dirty="0"/>
              <a:t> rats and result in respiratory  irritation</a:t>
            </a:r>
          </a:p>
        </p:txBody>
      </p:sp>
      <p:sp>
        <p:nvSpPr>
          <p:cNvPr id="9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Physical &amp; Environmental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3.</a:t>
            </a:r>
            <a:r>
              <a:rPr lang="en-US" sz="2400" b="1" dirty="0"/>
              <a:t>	Ventilation</a:t>
            </a:r>
          </a:p>
          <a:p>
            <a:pPr lvl="1" defTabSz="457200">
              <a:lnSpc>
                <a:spcPct val="90000"/>
              </a:lnSpc>
              <a:buFont typeface="Wingdings 2" pitchFamily="18" charset="2"/>
              <a:buChar char=""/>
              <a:defRPr/>
            </a:pPr>
            <a:r>
              <a:rPr lang="en-US" sz="2200" dirty="0"/>
              <a:t>animal housing requires high air exchange rates to remove heat, ammonia, carbon dioxide and airborne particles</a:t>
            </a:r>
          </a:p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4.</a:t>
            </a:r>
            <a:r>
              <a:rPr lang="en-US" sz="2400" b="1" dirty="0"/>
              <a:t>	Lighting</a:t>
            </a:r>
          </a:p>
          <a:p>
            <a:pPr lvl="1" defTabSz="457200">
              <a:buFont typeface="Wingdings 2" pitchFamily="18" charset="2"/>
              <a:buChar char=""/>
              <a:defRPr/>
            </a:pPr>
            <a:r>
              <a:rPr lang="en-US" sz="2200" dirty="0"/>
              <a:t>day/night cycle</a:t>
            </a:r>
          </a:p>
          <a:p>
            <a:pPr lvl="2" defTabSz="457200">
              <a:lnSpc>
                <a:spcPct val="90000"/>
              </a:lnSpc>
              <a:defRPr/>
            </a:pPr>
            <a:r>
              <a:rPr lang="en-US" sz="1900" dirty="0"/>
              <a:t>consistent diurnal rhythms are necessary</a:t>
            </a:r>
          </a:p>
          <a:p>
            <a:pPr lvl="1" defTabSz="457200">
              <a:buFont typeface="Wingdings 2" pitchFamily="18" charset="2"/>
              <a:buChar char=""/>
              <a:defRPr/>
            </a:pPr>
            <a:r>
              <a:rPr lang="en-US" sz="2200" dirty="0"/>
              <a:t>intensity of lights </a:t>
            </a:r>
          </a:p>
          <a:p>
            <a:pPr lvl="2" defTabSz="457200">
              <a:lnSpc>
                <a:spcPct val="90000"/>
              </a:lnSpc>
              <a:defRPr/>
            </a:pPr>
            <a:r>
              <a:rPr lang="en-US" sz="1900" dirty="0"/>
              <a:t>light intensities of greater than 300 </a:t>
            </a:r>
            <a:r>
              <a:rPr lang="en-US" sz="1900" dirty="0" err="1"/>
              <a:t>lux</a:t>
            </a:r>
          </a:p>
          <a:p>
            <a:pPr lvl="2" defTabSz="457200">
              <a:lnSpc>
                <a:spcPct val="90000"/>
              </a:lnSpc>
              <a:buNone/>
              <a:defRPr/>
            </a:pPr>
            <a:r>
              <a:rPr lang="en-US" sz="1900" dirty="0"/>
              <a:t>	can cause retinal damage to albino rodents</a:t>
            </a:r>
          </a:p>
          <a:p>
            <a:pPr lvl="1" defTabSz="457200">
              <a:buFont typeface="Wingdings 2" pitchFamily="18" charset="2"/>
              <a:buChar char=""/>
              <a:defRPr/>
            </a:pPr>
            <a:r>
              <a:rPr lang="en-US" sz="2200" dirty="0"/>
              <a:t>wavelength</a:t>
            </a:r>
          </a:p>
          <a:p>
            <a:pPr lvl="2" defTabSz="457200">
              <a:lnSpc>
                <a:spcPct val="90000"/>
              </a:lnSpc>
              <a:defRPr/>
            </a:pPr>
            <a:r>
              <a:rPr lang="en-US" sz="1900" dirty="0"/>
              <a:t>influences organ weights and estrus cycle </a:t>
            </a:r>
          </a:p>
          <a:p>
            <a:pPr lvl="2" defTabSz="457200">
              <a:lnSpc>
                <a:spcPct val="90000"/>
              </a:lnSpc>
              <a:buNone/>
              <a:defRPr/>
            </a:pPr>
            <a:r>
              <a:rPr lang="en-US" sz="1900" dirty="0"/>
              <a:t>	length in mice</a:t>
            </a:r>
          </a:p>
          <a:p>
            <a:endParaRPr lang="en-US" dirty="0"/>
          </a:p>
        </p:txBody>
      </p:sp>
      <p:pic>
        <p:nvPicPr>
          <p:cNvPr id="5" name="Picture 4" descr="C:\My Documents\My Pictures\MouseCageRackWithLighting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16624" y="3048000"/>
            <a:ext cx="2093976" cy="358444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6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Physical &amp; Environmental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5.</a:t>
            </a:r>
            <a:r>
              <a:rPr lang="en-US" sz="2400" b="1" dirty="0"/>
              <a:t>	Noise</a:t>
            </a:r>
          </a:p>
          <a:p>
            <a:pPr lvl="1" defTabSz="45720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sz="2200" dirty="0"/>
              <a:t>May induce seizures in young rodents and can affect: </a:t>
            </a:r>
          </a:p>
          <a:p>
            <a:pPr lvl="2" defTabSz="457200">
              <a:defRPr/>
            </a:pPr>
            <a:r>
              <a:rPr lang="en-US" sz="2000" dirty="0"/>
              <a:t>food and water consumption</a:t>
            </a:r>
          </a:p>
          <a:p>
            <a:pPr lvl="2" defTabSz="457200">
              <a:defRPr/>
            </a:pPr>
            <a:r>
              <a:rPr lang="en-US" sz="2000" dirty="0"/>
              <a:t>reproduction</a:t>
            </a:r>
          </a:p>
          <a:p>
            <a:pPr lvl="2" defTabSz="457200">
              <a:defRPr/>
            </a:pPr>
            <a:r>
              <a:rPr lang="en-US" sz="2000" dirty="0"/>
              <a:t>blood pressure</a:t>
            </a:r>
          </a:p>
          <a:p>
            <a:pPr lvl="2" defTabSz="457200">
              <a:defRPr/>
            </a:pPr>
            <a:r>
              <a:rPr lang="en-US" sz="2000" dirty="0"/>
              <a:t>immune response</a:t>
            </a:r>
          </a:p>
          <a:p>
            <a:pPr lvl="2" defTabSz="457200">
              <a:defRPr/>
            </a:pPr>
            <a:r>
              <a:rPr lang="en-US" sz="2000" dirty="0"/>
              <a:t>white blood cell count</a:t>
            </a:r>
          </a:p>
          <a:p>
            <a:pPr lvl="2" defTabSz="457200">
              <a:defRPr/>
            </a:pPr>
            <a:r>
              <a:rPr lang="en-US" sz="2000" dirty="0"/>
              <a:t>plasma cholesterol levels</a:t>
            </a:r>
          </a:p>
          <a:p>
            <a:pPr lvl="2" defTabSz="457200">
              <a:defRPr/>
            </a:pPr>
            <a:r>
              <a:rPr lang="en-US" sz="2000" dirty="0"/>
              <a:t>learning abilities</a:t>
            </a:r>
          </a:p>
          <a:p>
            <a:endParaRPr lang="en-US" dirty="0"/>
          </a:p>
        </p:txBody>
      </p:sp>
      <p:sp>
        <p:nvSpPr>
          <p:cNvPr id="4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7467600" cy="1143000"/>
          </a:xfrm>
        </p:spPr>
        <p:txBody>
          <a:bodyPr>
            <a:normAutofit/>
          </a:bodyPr>
          <a:lstStyle/>
          <a:p>
            <a:r>
              <a:rPr lang="en-US" sz="3600" b="1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Arial Narrow" pitchFamily="34" charset="0"/>
              </a:rPr>
              <a:t>Relevance of this Training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686800" cy="4419600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tabLst>
                <a:tab pos="396875" algn="l"/>
              </a:tabLst>
              <a:defRPr/>
            </a:pPr>
            <a:r>
              <a:rPr lang="en-US" sz="8000" dirty="0"/>
              <a:t>This training module is relevant to all animal users working with     </a:t>
            </a:r>
            <a:r>
              <a:rPr lang="en-US" sz="8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animals housed in </a:t>
            </a:r>
            <a:r>
              <a:rPr lang="en-US" sz="80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vivaria</a:t>
            </a:r>
            <a:r>
              <a:rPr lang="en-US" sz="8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8000" dirty="0"/>
              <a:t>(enclosed areas such as laboratories) in </a:t>
            </a:r>
            <a:r>
              <a:rPr lang="en-US" sz="8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biomedical research</a:t>
            </a:r>
          </a:p>
          <a:p>
            <a:pPr>
              <a:lnSpc>
                <a:spcPct val="120000"/>
              </a:lnSpc>
              <a:defRPr/>
            </a:pPr>
            <a:r>
              <a:rPr lang="en-US" sz="8000" dirty="0"/>
              <a:t>This training module covers the following animals housed in </a:t>
            </a:r>
            <a:r>
              <a:rPr lang="en-US" sz="8000" dirty="0" err="1"/>
              <a:t>vivaria</a:t>
            </a:r>
            <a:r>
              <a:rPr lang="en-US" sz="8000" dirty="0"/>
              <a:t>:</a:t>
            </a:r>
          </a:p>
          <a:p>
            <a:pPr lvl="1" defTabSz="457200">
              <a:lnSpc>
                <a:spcPct val="110000"/>
              </a:lnSpc>
              <a:defRPr/>
            </a:pPr>
            <a:r>
              <a:rPr lang="en-US" sz="7200" dirty="0"/>
              <a:t>rodents</a:t>
            </a:r>
          </a:p>
          <a:p>
            <a:pPr lvl="1" defTabSz="457200">
              <a:lnSpc>
                <a:spcPct val="110000"/>
              </a:lnSpc>
              <a:defRPr/>
            </a:pPr>
            <a:r>
              <a:rPr lang="en-US" sz="7200" dirty="0"/>
              <a:t>rabbits</a:t>
            </a:r>
          </a:p>
          <a:p>
            <a:pPr lvl="1" defTabSz="457200">
              <a:lnSpc>
                <a:spcPct val="110000"/>
              </a:lnSpc>
              <a:defRPr/>
            </a:pPr>
            <a:r>
              <a:rPr lang="en-US" sz="7200" dirty="0"/>
              <a:t>birds</a:t>
            </a:r>
          </a:p>
          <a:p>
            <a:pPr lvl="1" defTabSz="457200">
              <a:lnSpc>
                <a:spcPct val="110000"/>
              </a:lnSpc>
              <a:defRPr/>
            </a:pPr>
            <a:r>
              <a:rPr lang="en-US" sz="7200" dirty="0"/>
              <a:t>amphibians</a:t>
            </a:r>
          </a:p>
          <a:p>
            <a:pPr lvl="1" defTabSz="457200">
              <a:lnSpc>
                <a:spcPct val="110000"/>
              </a:lnSpc>
              <a:defRPr/>
            </a:pPr>
            <a:r>
              <a:rPr lang="en-US" sz="7200" dirty="0"/>
              <a:t>reptiles</a:t>
            </a:r>
          </a:p>
          <a:p>
            <a:pPr lvl="1" defTabSz="457200">
              <a:lnSpc>
                <a:spcPct val="110000"/>
              </a:lnSpc>
              <a:defRPr/>
            </a:pPr>
            <a:r>
              <a:rPr lang="en-US" sz="7200" dirty="0"/>
              <a:t>non-human primates</a:t>
            </a:r>
          </a:p>
          <a:p>
            <a:pPr lvl="1" defTabSz="457200">
              <a:lnSpc>
                <a:spcPct val="110000"/>
              </a:lnSpc>
              <a:defRPr/>
            </a:pPr>
            <a:r>
              <a:rPr lang="en-US" sz="7200" dirty="0"/>
              <a:t>other mammals</a:t>
            </a:r>
          </a:p>
          <a:p>
            <a:pPr marL="53975" indent="9525">
              <a:spcBef>
                <a:spcPts val="600"/>
              </a:spcBef>
              <a:buNone/>
            </a:pPr>
            <a:endParaRPr dirty="0"/>
          </a:p>
          <a:p>
            <a:pPr marL="53975" indent="-53975">
              <a:spcBef>
                <a:spcPts val="0"/>
              </a:spcBef>
              <a:buNone/>
            </a:pPr>
            <a:endParaRPr lang="en-US" sz="20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3962400" y="3200400"/>
            <a:ext cx="4840224" cy="2175662"/>
            <a:chOff x="3962400" y="3200400"/>
            <a:chExt cx="4840224" cy="2175662"/>
          </a:xfrm>
        </p:grpSpPr>
        <p:grpSp>
          <p:nvGrpSpPr>
            <p:cNvPr id="4" name="Group 14"/>
            <p:cNvGrpSpPr/>
            <p:nvPr/>
          </p:nvGrpSpPr>
          <p:grpSpPr>
            <a:xfrm>
              <a:off x="3962400" y="3200400"/>
              <a:ext cx="3581400" cy="2167128"/>
              <a:chOff x="4191000" y="3048000"/>
              <a:chExt cx="4572000" cy="2624328"/>
            </a:xfrm>
          </p:grpSpPr>
          <p:pic>
            <p:nvPicPr>
              <p:cNvPr id="8" name="Picture 2" descr="C:\Users\fcelenza\AppData\Local\Microsoft\Windows\Temporary Internet Files\Content.Outlook\XDU5KMXH\rhesus monkies.jp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 t="9087" b="30236"/>
              <a:stretch>
                <a:fillRect/>
              </a:stretch>
            </p:blipFill>
            <p:spPr bwMode="auto">
              <a:xfrm flipH="1">
                <a:off x="7391400" y="4419600"/>
                <a:ext cx="1371600" cy="1246909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</p:pic>
          <p:pic>
            <p:nvPicPr>
              <p:cNvPr id="9" name="Picture 4"/>
              <p:cNvPicPr>
                <a:picLocks noChangeAspect="1" noChangeArrowheads="1"/>
              </p:cNvPicPr>
              <p:nvPr/>
            </p:nvPicPr>
            <p:blipFill>
              <a:blip r:embed="rId4" cstate="screen"/>
              <a:srcRect/>
              <a:stretch>
                <a:fillRect/>
              </a:stretch>
            </p:blipFill>
            <p:spPr bwMode="auto">
              <a:xfrm flipH="1">
                <a:off x="5791200" y="4419600"/>
                <a:ext cx="1371600" cy="1252728"/>
              </a:xfrm>
              <a:prstGeom prst="rect">
                <a:avLst/>
              </a:prstGeom>
              <a:noFill/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</p:spPr>
          </p:pic>
          <p:pic>
            <p:nvPicPr>
              <p:cNvPr id="12" name="Picture 6"/>
              <p:cNvPicPr>
                <a:picLocks noChangeAspect="1" noChangeArrowheads="1"/>
              </p:cNvPicPr>
              <p:nvPr/>
            </p:nvPicPr>
            <p:blipFill>
              <a:blip r:embed="rId5" cstate="screen"/>
              <a:srcRect/>
              <a:stretch>
                <a:fillRect/>
              </a:stretch>
            </p:blipFill>
            <p:spPr bwMode="auto">
              <a:xfrm>
                <a:off x="4191000" y="3048000"/>
                <a:ext cx="1371600" cy="1246909"/>
              </a:xfrm>
              <a:prstGeom prst="rect">
                <a:avLst/>
              </a:prstGeom>
              <a:noFill/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</p:spPr>
          </p:pic>
          <p:pic>
            <p:nvPicPr>
              <p:cNvPr id="10" name="Picture 2" descr="C:\Documents and Settings\purnima\My Documents\My Pictures\Birds\DSC01205.JPG"/>
              <p:cNvPicPr>
                <a:picLocks noChangeAspect="1" noChangeArrowheads="1"/>
              </p:cNvPicPr>
              <p:nvPr/>
            </p:nvPicPr>
            <p:blipFill>
              <a:blip r:embed="rId6" cstate="screen">
                <a:lum bright="10000" contrast="40000"/>
              </a:blip>
              <a:srcRect/>
              <a:stretch>
                <a:fillRect/>
              </a:stretch>
            </p:blipFill>
            <p:spPr bwMode="auto">
              <a:xfrm flipH="1">
                <a:off x="7391400" y="3048000"/>
                <a:ext cx="1371600" cy="1257924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</p:pic>
          <p:pic>
            <p:nvPicPr>
              <p:cNvPr id="1026" name="Picture 2" descr="U:\Emily\IMAGES\Photos for Three Rs Microsite\Alts Search\180.jpg"/>
              <p:cNvPicPr>
                <a:picLocks noChangeAspect="1" noChangeArrowheads="1"/>
              </p:cNvPicPr>
              <p:nvPr/>
            </p:nvPicPr>
            <p:blipFill>
              <a:blip r:embed="rId7" cstate="screen"/>
              <a:srcRect/>
              <a:stretch>
                <a:fillRect/>
              </a:stretch>
            </p:blipFill>
            <p:spPr bwMode="auto">
              <a:xfrm>
                <a:off x="5791200" y="3048000"/>
                <a:ext cx="1371600" cy="1252728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</p:pic>
          <p:pic>
            <p:nvPicPr>
              <p:cNvPr id="1027" name="Picture 3" descr="C:\Users\pbelleau\AppData\Local\Microsoft\Windows\Temporary Internet Files\Content.Outlook\QC136UTZ\iStock_000009096952XSmall.jpg"/>
              <p:cNvPicPr>
                <a:picLocks noChangeAspect="1" noChangeArrowheads="1"/>
              </p:cNvPicPr>
              <p:nvPr/>
            </p:nvPicPr>
            <p:blipFill>
              <a:blip r:embed="rId8" cstate="screen"/>
              <a:srcRect/>
              <a:stretch>
                <a:fillRect/>
              </a:stretch>
            </p:blipFill>
            <p:spPr bwMode="auto">
              <a:xfrm>
                <a:off x="4191000" y="4419600"/>
                <a:ext cx="1371600" cy="1252728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</p:pic>
        </p:grpSp>
        <p:pic>
          <p:nvPicPr>
            <p:cNvPr id="1028" name="Picture 4" descr="U:\ETC\Pictures\Canadsa Council on Animal Caring Dec7-09 JPG high 1\252-NRC-IBS_071209.jpg"/>
            <p:cNvPicPr>
              <a:picLocks noChangeAspect="1" noChangeArrowheads="1"/>
            </p:cNvPicPr>
            <p:nvPr/>
          </p:nvPicPr>
          <p:blipFill>
            <a:blip r:embed="rId9" cstate="screen"/>
            <a:srcRect/>
            <a:stretch>
              <a:fillRect/>
            </a:stretch>
          </p:blipFill>
          <p:spPr bwMode="auto">
            <a:xfrm>
              <a:off x="7696200" y="3200401"/>
              <a:ext cx="1101969" cy="106680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</p:pic>
        <p:pic>
          <p:nvPicPr>
            <p:cNvPr id="3074" name="Picture 2" descr="U:\ETC\Pictures\Canadsa Council on Animal Caring Dec7-09 JPG high 1\123-NRC-IBS_071209.jpg"/>
            <p:cNvPicPr>
              <a:picLocks noChangeAspect="1" noChangeArrowheads="1"/>
            </p:cNvPicPr>
            <p:nvPr/>
          </p:nvPicPr>
          <p:blipFill>
            <a:blip r:embed="rId10" cstate="screen"/>
            <a:srcRect/>
            <a:stretch>
              <a:fillRect/>
            </a:stretch>
          </p:blipFill>
          <p:spPr bwMode="auto">
            <a:xfrm>
              <a:off x="7696200" y="4343400"/>
              <a:ext cx="1106424" cy="103266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</p:pic>
      </p:grpSp>
      <p:sp>
        <p:nvSpPr>
          <p:cNvPr id="17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18" name="Rectangle 9"/>
          <p:cNvSpPr>
            <a:spLocks noChangeArrowheads="1"/>
          </p:cNvSpPr>
          <p:nvPr/>
        </p:nvSpPr>
        <p:spPr bwMode="auto">
          <a:xfrm>
            <a:off x="6196012" y="4082534"/>
            <a:ext cx="1423988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en-US" sz="6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Photo courtesy of Dr. </a:t>
            </a:r>
            <a:r>
              <a:rPr lang="en-US" sz="600" dirty="0" err="1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S.Craig</a:t>
            </a:r>
            <a:endParaRPr lang="en-US" sz="600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Physical &amp; Environmental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48200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6.</a:t>
            </a:r>
            <a:r>
              <a:rPr lang="en-US" sz="2400" b="1" dirty="0"/>
              <a:t>	Feed and water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animals should be given a consistent and reproducible diet that meets nutritional needs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provided with water to meet the standards set for human consumption</a:t>
            </a:r>
          </a:p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7.</a:t>
            </a:r>
            <a:r>
              <a:rPr lang="en-US" sz="2400" b="1" dirty="0"/>
              <a:t>	Bedding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regular bedding materials should be provided to animals</a:t>
            </a:r>
          </a:p>
          <a:p>
            <a:endParaRPr lang="en-US" dirty="0"/>
          </a:p>
        </p:txBody>
      </p:sp>
      <p:pic>
        <p:nvPicPr>
          <p:cNvPr id="4" name="Picture 2" descr="U:\ETC\Pictures\Canadsa Council on Animal Caring Dec7-09 JPG high 1\232-NRC-IBS_071209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 flipH="1">
            <a:off x="5334000" y="2590800"/>
            <a:ext cx="2974889" cy="2057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915400" cy="1143000"/>
          </a:xfrm>
        </p:spPr>
        <p:txBody>
          <a:bodyPr>
            <a:no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Husbandry, Animal </a:t>
            </a:r>
            <a:r>
              <a:rPr>
                <a:latin typeface="Arial Narrow" pitchFamily="34" charset="0"/>
                <a:cs typeface="Futura Lt BT Light"/>
              </a:rPr>
              <a:t>Care &amp; Handling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66800" y="6172200"/>
            <a:ext cx="7086600" cy="523220"/>
          </a:xfrm>
          <a:prstGeom prst="rect">
            <a:avLst/>
          </a:prstGeom>
          <a:solidFill>
            <a:schemeClr val="bg1">
              <a:alpha val="25000"/>
            </a:schemeClr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See</a:t>
            </a:r>
            <a:r>
              <a:rPr lang="fr-CA" sz="1400" dirty="0"/>
              <a:t> </a:t>
            </a:r>
            <a:r>
              <a:rPr lang="en-US" sz="1400" dirty="0"/>
              <a:t>Chapter</a:t>
            </a:r>
            <a:r>
              <a:rPr lang="fr-CA" sz="1400" dirty="0"/>
              <a:t> II – </a:t>
            </a:r>
            <a:r>
              <a:rPr lang="en-US" sz="1400" dirty="0"/>
              <a:t>Laboratory</a:t>
            </a:r>
            <a:r>
              <a:rPr lang="fr-CA" sz="1400" dirty="0"/>
              <a:t> Animal </a:t>
            </a:r>
            <a:r>
              <a:rPr lang="en-US" sz="1400" dirty="0"/>
              <a:t>Facilities</a:t>
            </a:r>
            <a:r>
              <a:rPr lang="fr-CA" sz="1400" dirty="0"/>
              <a:t>, </a:t>
            </a:r>
            <a:r>
              <a:rPr lang="en-US" sz="1400" i="1" dirty="0"/>
              <a:t>Guide to the Care and use of Experimental Animals  </a:t>
            </a:r>
            <a:r>
              <a:rPr lang="en-US" sz="1400" dirty="0"/>
              <a:t>Vol. 1 (2nd Ed.) 1993</a:t>
            </a:r>
            <a:r>
              <a:rPr lang="fr-CA" sz="1400" dirty="0"/>
              <a:t> for </a:t>
            </a:r>
            <a:r>
              <a:rPr lang="en-US" sz="1400" dirty="0"/>
              <a:t>further</a:t>
            </a:r>
            <a:r>
              <a:rPr lang="fr-CA" sz="1400" dirty="0"/>
              <a:t> information  on t</a:t>
            </a:r>
            <a:r>
              <a:rPr lang="en-US" sz="1400" dirty="0"/>
              <a:t>h</a:t>
            </a:r>
            <a:r>
              <a:rPr lang="fr-CA" sz="1400" dirty="0" err="1"/>
              <a:t>is</a:t>
            </a:r>
            <a:r>
              <a:rPr lang="fr-CA" sz="1400" dirty="0"/>
              <a:t> </a:t>
            </a:r>
            <a:r>
              <a:rPr lang="en-US" sz="1400" dirty="0"/>
              <a:t>topic</a:t>
            </a:r>
          </a:p>
        </p:txBody>
      </p:sp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pic>
        <p:nvPicPr>
          <p:cNvPr id="6" name="Picture 2" descr="U:\ETC\Pictures\Canadsa Council on Animal Caring Dec7-09 JPG high 1\120-NRC-IBS_071209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2514600" y="2209800"/>
            <a:ext cx="4229100" cy="2819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915400" cy="1143000"/>
          </a:xfrm>
        </p:spPr>
        <p:txBody>
          <a:bodyPr>
            <a:no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Husbandry, Animal </a:t>
            </a:r>
            <a:r>
              <a:rPr>
                <a:latin typeface="Arial Narrow" pitchFamily="34" charset="0"/>
                <a:cs typeface="Futura Lt BT Light"/>
              </a:rPr>
              <a:t>Care &amp; Handling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257800" cy="5257800"/>
          </a:xfrm>
        </p:spPr>
        <p:txBody>
          <a:bodyPr>
            <a:normAutofit fontScale="92500" lnSpcReduction="10000"/>
          </a:bodyPr>
          <a:lstStyle/>
          <a:p>
            <a:pPr marL="395288" indent="-395288">
              <a:buNone/>
            </a:pPr>
            <a:r>
              <a:rPr lang="en-US" sz="2600" b="1" dirty="0">
                <a:solidFill>
                  <a:schemeClr val="accent1"/>
                </a:solidFill>
              </a:rPr>
              <a:t>1.	</a:t>
            </a:r>
            <a:r>
              <a:rPr lang="en-US" sz="2600" b="1" dirty="0"/>
              <a:t>Transportation</a:t>
            </a:r>
          </a:p>
          <a:p>
            <a:pPr lvl="1" defTabSz="457200">
              <a:defRPr/>
            </a:pPr>
            <a:r>
              <a:rPr lang="en-US" sz="2200" dirty="0"/>
              <a:t>animals should be allowed sufficient time to acclimate to the research facility upon arrival</a:t>
            </a:r>
          </a:p>
          <a:p>
            <a:pPr lvl="1" defTabSz="457200">
              <a:defRPr/>
            </a:pPr>
            <a:r>
              <a:rPr lang="en-US" sz="2200" dirty="0"/>
              <a:t>a minimum of one week is recommended</a:t>
            </a:r>
          </a:p>
          <a:p>
            <a:pPr lvl="1">
              <a:buClr>
                <a:srgbClr val="FFC000"/>
              </a:buClr>
              <a:buFont typeface="Arial" pitchFamily="34" charset="0"/>
              <a:buChar char="•"/>
            </a:pPr>
            <a:endParaRPr lang="en-US" sz="2600" b="1" dirty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sz="2600" b="1" dirty="0">
                <a:solidFill>
                  <a:schemeClr val="accent1"/>
                </a:solidFill>
              </a:rPr>
              <a:t>2.</a:t>
            </a:r>
            <a:r>
              <a:rPr lang="en-US" sz="2600" b="1" dirty="0"/>
              <a:t>	Housing</a:t>
            </a:r>
          </a:p>
          <a:p>
            <a:pPr lvl="1" defTabSz="457200">
              <a:defRPr/>
            </a:pPr>
            <a:r>
              <a:rPr lang="en-US" sz="2200" dirty="0"/>
              <a:t>caging</a:t>
            </a:r>
          </a:p>
          <a:p>
            <a:pPr lvl="2" defTabSz="457200">
              <a:defRPr/>
            </a:pPr>
            <a:r>
              <a:rPr lang="en-US" sz="1900" dirty="0"/>
              <a:t>space per animal and number of animals per cage should remain consistent within a study</a:t>
            </a:r>
          </a:p>
          <a:p>
            <a:pPr lvl="2" defTabSz="457200">
              <a:defRPr/>
            </a:pPr>
            <a:r>
              <a:rPr lang="en-US" sz="1900" dirty="0"/>
              <a:t>significant differences in temperature, humidity and air quality, noise and vibration levels between different types of cages</a:t>
            </a:r>
          </a:p>
          <a:p>
            <a:endParaRPr lang="en-US" dirty="0"/>
          </a:p>
        </p:txBody>
      </p:sp>
      <p:pic>
        <p:nvPicPr>
          <p:cNvPr id="1026" name="Picture 2" descr="U:\ETC\Pictures\Canadsa Council on Animal Caring Dec7-09 JPG high 1\052-NRC-IBS_071209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5791199" y="2053068"/>
            <a:ext cx="2862072" cy="39667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915400" cy="1143000"/>
          </a:xfrm>
        </p:spPr>
        <p:txBody>
          <a:bodyPr>
            <a:no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Husbandry, Animal </a:t>
            </a:r>
            <a:r>
              <a:rPr>
                <a:latin typeface="Arial Narrow" pitchFamily="34" charset="0"/>
                <a:cs typeface="Futura Lt BT Light"/>
              </a:rPr>
              <a:t>Care &amp; Handling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82000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2.</a:t>
            </a:r>
            <a:r>
              <a:rPr lang="en-US" sz="2400" b="1" dirty="0"/>
              <a:t>	Housing (continued)</a:t>
            </a:r>
          </a:p>
          <a:p>
            <a:pPr lvl="1">
              <a:buFont typeface="Wingdings 2" pitchFamily="18" charset="2"/>
              <a:buChar char=""/>
            </a:pPr>
            <a:r>
              <a:rPr lang="en-US" sz="22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environmental enrichment</a:t>
            </a:r>
          </a:p>
          <a:p>
            <a:pPr lvl="2" defTabSz="457200">
              <a:lnSpc>
                <a:spcPct val="90000"/>
              </a:lnSpc>
              <a:defRPr/>
            </a:pPr>
            <a:r>
              <a:rPr lang="en-US" sz="1800" dirty="0"/>
              <a:t>can improve animal well-being</a:t>
            </a:r>
          </a:p>
          <a:p>
            <a:pPr lvl="2" defTabSz="457200">
              <a:lnSpc>
                <a:spcPct val="90000"/>
              </a:lnSpc>
              <a:defRPr/>
            </a:pPr>
            <a:r>
              <a:rPr lang="en-US" sz="1800" dirty="0"/>
              <a:t>should be uniformly and consistently provided for the duration of the experiment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62000" y="6172200"/>
            <a:ext cx="7543800" cy="523220"/>
          </a:xfrm>
          <a:prstGeom prst="rect">
            <a:avLst/>
          </a:prstGeom>
          <a:solidFill>
            <a:schemeClr val="bg1">
              <a:alpha val="25000"/>
            </a:schemeClr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indent="-514350" algn="ctr"/>
            <a:r>
              <a:rPr lang="en-US" sz="1400" dirty="0"/>
              <a:t>See the </a:t>
            </a:r>
            <a:r>
              <a:rPr lang="en-US" sz="1400" i="1" dirty="0"/>
              <a:t>CCAC training module on: environmental enrichment </a:t>
            </a:r>
            <a:r>
              <a:rPr lang="en-US" sz="1400" dirty="0"/>
              <a:t>(2003) and the </a:t>
            </a:r>
          </a:p>
          <a:p>
            <a:pPr indent="-514350" algn="ctr"/>
            <a:r>
              <a:rPr lang="en-US" sz="1400" dirty="0"/>
              <a:t>CCAC Three Rs </a:t>
            </a:r>
            <a:r>
              <a:rPr lang="en-US" sz="1400" dirty="0" err="1"/>
              <a:t>microsite</a:t>
            </a:r>
            <a:r>
              <a:rPr lang="en-US" sz="1400" dirty="0"/>
              <a:t> at </a:t>
            </a:r>
            <a:r>
              <a:rPr lang="en-US" sz="1400" dirty="0">
                <a:hlinkClick r:id="rId2"/>
              </a:rPr>
              <a:t>www.ccac.ca/en/alternatives</a:t>
            </a:r>
            <a:r>
              <a:rPr lang="en-US" sz="1400" dirty="0"/>
              <a:t> for further information on this topic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295400" y="3657600"/>
            <a:ext cx="6324600" cy="2228910"/>
            <a:chOff x="1295400" y="3657600"/>
            <a:chExt cx="6324600" cy="2228910"/>
          </a:xfrm>
        </p:grpSpPr>
        <p:pic>
          <p:nvPicPr>
            <p:cNvPr id="5" name="Picture 4" descr="U:\ETC\Pictures\Canadsa Council on Animal Caring Dec7-09 JPG high 1\252-NRC-IBS_071209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 flipH="1">
              <a:off x="1719072" y="3657600"/>
              <a:ext cx="2167128" cy="176079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1295400" y="5410200"/>
              <a:ext cx="2895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/>
                <a:t>Hammocks can be used </a:t>
              </a:r>
              <a:r>
                <a:rPr lang="fr-CA" sz="1000" dirty="0"/>
                <a:t>in cages </a:t>
              </a:r>
              <a:r>
                <a:rPr lang="en-US" sz="1000" dirty="0"/>
                <a:t>to make</a:t>
              </a:r>
            </a:p>
            <a:p>
              <a:pPr algn="ctr"/>
              <a:r>
                <a:rPr lang="en-US" sz="1000" dirty="0"/>
                <a:t>them more interesting and stimulating to </a:t>
              </a:r>
              <a:r>
                <a:rPr lang="fr-CA" sz="1000" dirty="0"/>
                <a:t>ferrets</a:t>
              </a:r>
              <a:endParaRPr lang="en-US" sz="1000" dirty="0"/>
            </a:p>
          </p:txBody>
        </p:sp>
        <p:pic>
          <p:nvPicPr>
            <p:cNvPr id="4098" name="Picture 2" descr="U:\Emily\IMAGES\Photos for Three Rs Microsite\reduction\Dog2 lvl.jp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800600" y="3657600"/>
              <a:ext cx="2743200" cy="182880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4724400" y="5486400"/>
              <a:ext cx="2895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/>
                <a:t>Toys and chewable objects allow the expression of species-typical postures and activities</a:t>
              </a:r>
            </a:p>
          </p:txBody>
        </p:sp>
      </p:grpSp>
      <p:sp>
        <p:nvSpPr>
          <p:cNvPr id="9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6800"/>
          </a:xfrm>
        </p:spPr>
        <p:txBody>
          <a:bodyPr/>
          <a:lstStyle/>
          <a:p>
            <a:pPr marL="0" lvl="1">
              <a:buClr>
                <a:srgbClr val="FFC000"/>
              </a:buClr>
              <a:buNone/>
            </a:pPr>
            <a:r>
              <a:rPr lang="en-US" sz="2400" b="1" dirty="0">
                <a:solidFill>
                  <a:schemeClr val="accent1"/>
                </a:solidFill>
              </a:rPr>
              <a:t>3.  </a:t>
            </a:r>
            <a:r>
              <a:rPr lang="en-US" sz="2400" b="1" dirty="0"/>
              <a:t>Routine care, husbandry and handling</a:t>
            </a:r>
          </a:p>
          <a:p>
            <a:pPr lvl="1">
              <a:buFont typeface="Wingdings 2" pitchFamily="18" charset="2"/>
              <a:buChar char=""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all animals should be handled the same </a:t>
            </a:r>
          </a:p>
          <a:p>
            <a:pPr lvl="1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	way at the same time of day </a:t>
            </a:r>
          </a:p>
          <a:p>
            <a:pPr lvl="2" defTabSz="457200">
              <a:lnSpc>
                <a:spcPct val="90000"/>
              </a:lnSpc>
              <a:defRPr/>
            </a:pPr>
            <a:r>
              <a:rPr lang="fr-CA" sz="1800" dirty="0"/>
              <a:t>if not possible, </a:t>
            </a:r>
            <a:r>
              <a:rPr lang="fr-CA" sz="1800" dirty="0" err="1"/>
              <a:t>randomize</a:t>
            </a:r>
            <a:r>
              <a:rPr lang="fr-CA" sz="1800" dirty="0"/>
              <a:t> design</a:t>
            </a:r>
            <a:endParaRPr lang="en-US" sz="1800" dirty="0"/>
          </a:p>
          <a:p>
            <a:pPr lvl="2">
              <a:buClr>
                <a:srgbClr val="FFC000"/>
              </a:buClr>
            </a:pPr>
            <a:endParaRPr lang="en-US" sz="2000" dirty="0"/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handling must be gentle and consistent to </a:t>
            </a:r>
          </a:p>
          <a:p>
            <a:pPr lvl="1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	minimize variability</a:t>
            </a:r>
          </a:p>
          <a:p>
            <a:pPr lvl="1">
              <a:buNone/>
            </a:pPr>
            <a:endParaRPr lang="en-US" sz="2000" dirty="0"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ＭＳ Ｐゴシック"/>
              <a:cs typeface="Arial" charset="0"/>
            </a:endParaRP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the kind of handling an animal receives </a:t>
            </a:r>
          </a:p>
          <a:p>
            <a:pPr lvl="1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	may alter </a:t>
            </a:r>
            <a:r>
              <a:rPr lang="en-US" sz="2000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behaviour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 or physiology, thereby </a:t>
            </a:r>
          </a:p>
          <a:p>
            <a:pPr lvl="1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	affecting its response in a study</a:t>
            </a:r>
          </a:p>
        </p:txBody>
      </p:sp>
      <p:pic>
        <p:nvPicPr>
          <p:cNvPr id="7" name="Picture 3" descr="C:\Users\pbelleau\AppData\Local\Microsoft\Windows\Temporary Internet Files\Content.Outlook\QC136UTZ\7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24600" y="2286000"/>
            <a:ext cx="2374267" cy="2743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915400" cy="1143000"/>
          </a:xfrm>
        </p:spPr>
        <p:txBody>
          <a:bodyPr>
            <a:no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Husbandry, Animal </a:t>
            </a:r>
            <a:r>
              <a:rPr>
                <a:latin typeface="Arial Narrow" pitchFamily="34" charset="0"/>
                <a:cs typeface="Futura Lt BT Light"/>
              </a:rPr>
              <a:t>Care &amp; Handling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Experimental Manipulation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pic>
        <p:nvPicPr>
          <p:cNvPr id="4" name="Picture 3" descr="chirurgi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19400" y="2133600"/>
            <a:ext cx="3352800" cy="3207026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Experimental Manipulation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1.	</a:t>
            </a:r>
            <a:r>
              <a:rPr lang="en-US" sz="2400" b="1" dirty="0">
                <a:latin typeface="Arial" charset="0"/>
                <a:ea typeface="ＭＳ Ｐゴシック"/>
                <a:cs typeface="Arial" charset="0"/>
              </a:rPr>
              <a:t>Time and duration of manipulation</a:t>
            </a:r>
          </a:p>
          <a:p>
            <a:pPr lvl="1">
              <a:buFont typeface="Wingdings 2" pitchFamily="18" charset="2"/>
              <a:buChar char=""/>
            </a:pPr>
            <a:r>
              <a:rPr lang="en-US" sz="22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efforts should be made to:</a:t>
            </a:r>
          </a:p>
          <a:p>
            <a:pPr lvl="2">
              <a:buClr>
                <a:srgbClr val="FFC000"/>
              </a:buClr>
            </a:pPr>
            <a:r>
              <a:rPr lang="en-US" sz="2000" dirty="0"/>
              <a:t>take repeated samples as the same time of day everyday</a:t>
            </a:r>
          </a:p>
          <a:p>
            <a:pPr lvl="2">
              <a:buClr>
                <a:srgbClr val="FFC000"/>
              </a:buClr>
            </a:pPr>
            <a:r>
              <a:rPr lang="en-US" sz="2000" dirty="0"/>
              <a:t>keep duration of manipulation consistent</a:t>
            </a:r>
          </a:p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2.	</a:t>
            </a:r>
            <a:r>
              <a:rPr lang="en-US" sz="2400" b="1" dirty="0">
                <a:latin typeface="Arial" charset="0"/>
                <a:ea typeface="ＭＳ Ｐゴシック"/>
                <a:cs typeface="Arial" charset="0"/>
              </a:rPr>
              <a:t>Experimental stressors</a:t>
            </a:r>
          </a:p>
          <a:p>
            <a:pPr lvl="1">
              <a:buFont typeface="Wingdings 2" pitchFamily="18" charset="2"/>
              <a:buChar char=""/>
            </a:pPr>
            <a:r>
              <a:rPr lang="en-US" sz="22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familiarizing an animal to manipulation before a project starts is important to reduce stress</a:t>
            </a:r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3400" y="5029200"/>
            <a:ext cx="8077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Calibri" pitchFamily="34" charset="0"/>
                <a:cs typeface="Calibri" pitchFamily="34" charset="0"/>
              </a:rPr>
              <a:t>It is recommended that Standard Operating Procedures (SOPs) be written &amp; observed to standardize each and every animal manipulation</a:t>
            </a:r>
          </a:p>
        </p:txBody>
      </p:sp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Experimental Manipulation Factors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accent1"/>
                </a:solidFill>
              </a:rPr>
              <a:t>3.	</a:t>
            </a:r>
            <a:r>
              <a:rPr lang="en-US" sz="2400" b="1" dirty="0">
                <a:latin typeface="Arial" charset="0"/>
                <a:ea typeface="ＭＳ Ｐゴシック"/>
                <a:cs typeface="Arial" charset="0"/>
              </a:rPr>
              <a:t>Pain</a:t>
            </a:r>
          </a:p>
          <a:p>
            <a:pPr lvl="1">
              <a:buFont typeface="Wingdings 2" pitchFamily="18" charset="2"/>
              <a:buChar char=""/>
              <a:defRPr/>
            </a:pPr>
            <a:r>
              <a:rPr lang="en-US" sz="22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untreated pain can affect biology and physiology</a:t>
            </a:r>
          </a:p>
          <a:p>
            <a:pPr lvl="1">
              <a:buFont typeface="Wingdings 2" pitchFamily="18" charset="2"/>
              <a:buChar char=""/>
              <a:defRPr/>
            </a:pPr>
            <a:r>
              <a:rPr lang="en-US" sz="22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amount of pain will depend on: </a:t>
            </a:r>
          </a:p>
          <a:p>
            <a:pPr lvl="2">
              <a:buClr>
                <a:srgbClr val="FFC000"/>
              </a:buClr>
            </a:pPr>
            <a:r>
              <a:rPr lang="en-US" sz="2000" dirty="0"/>
              <a:t>the dose and time of administration of analgesics</a:t>
            </a:r>
          </a:p>
          <a:p>
            <a:pPr lvl="2">
              <a:buClr>
                <a:srgbClr val="FFC000"/>
              </a:buClr>
            </a:pPr>
            <a:r>
              <a:rPr lang="en-US" sz="2000" dirty="0"/>
              <a:t>handler’s skills</a:t>
            </a:r>
          </a:p>
          <a:p>
            <a:pPr lvl="2">
              <a:buClr>
                <a:srgbClr val="FFC000"/>
              </a:buClr>
            </a:pPr>
            <a:r>
              <a:rPr lang="en-US" sz="2000" dirty="0"/>
              <a:t>previous experience of animal</a:t>
            </a:r>
          </a:p>
          <a:p>
            <a:pPr lvl="2">
              <a:buClr>
                <a:srgbClr val="FFC000"/>
              </a:buClr>
            </a:pPr>
            <a:r>
              <a:rPr lang="en-US" sz="2000" dirty="0"/>
              <a:t>the added presence of fear or stress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5486400"/>
            <a:ext cx="7391400" cy="738664"/>
          </a:xfrm>
          <a:prstGeom prst="rect">
            <a:avLst/>
          </a:prstGeom>
          <a:solidFill>
            <a:schemeClr val="bg1">
              <a:alpha val="25000"/>
            </a:schemeClr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indent="-514350" algn="ctr"/>
            <a:r>
              <a:rPr lang="en-US" sz="1400" dirty="0"/>
              <a:t>See the </a:t>
            </a:r>
            <a:r>
              <a:rPr lang="en-US" sz="1400" i="1" dirty="0"/>
              <a:t>CCAC training module on: pain, distress and endpoints </a:t>
            </a:r>
            <a:r>
              <a:rPr lang="en-US" sz="1400" dirty="0"/>
              <a:t>(2010),  the </a:t>
            </a:r>
            <a:r>
              <a:rPr lang="en-US" sz="1400" i="1" dirty="0"/>
              <a:t>CCAC training module on: analgesia </a:t>
            </a:r>
            <a:r>
              <a:rPr lang="en-US" sz="1400" dirty="0"/>
              <a:t>(2003), and the </a:t>
            </a:r>
            <a:r>
              <a:rPr lang="en-US" sz="1400" i="1" dirty="0"/>
              <a:t>CCAC training module on: anesthesia</a:t>
            </a:r>
            <a:r>
              <a:rPr lang="en-US" sz="1400" dirty="0"/>
              <a:t> (2003) </a:t>
            </a:r>
          </a:p>
          <a:p>
            <a:pPr indent="-514350" algn="ctr"/>
            <a:r>
              <a:rPr lang="en-US" sz="1400" dirty="0"/>
              <a:t>for further information on these topics</a:t>
            </a:r>
          </a:p>
        </p:txBody>
      </p:sp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382000" cy="1143000"/>
          </a:xfrm>
        </p:spPr>
        <p:txBody>
          <a:bodyPr>
            <a:no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Responsibilities of </a:t>
            </a:r>
            <a:r>
              <a:rPr>
                <a:latin typeface="Arial Narrow" pitchFamily="34" charset="0"/>
                <a:cs typeface="Futura Lt BT Light"/>
              </a:rPr>
              <a:t>Research Team Members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62000" y="4800600"/>
            <a:ext cx="7543800" cy="762000"/>
          </a:xfrm>
          <a:prstGeom prst="roundRect">
            <a:avLst/>
          </a:prstGeom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alibri" pitchFamily="34" charset="0"/>
                <a:cs typeface="Calibri" pitchFamily="34" charset="0"/>
              </a:rPr>
              <a:t>All play a role in limiting the effects of both </a:t>
            </a:r>
          </a:p>
          <a:p>
            <a:pPr algn="ctr"/>
            <a:r>
              <a:rPr lang="en-US" sz="2400" dirty="0">
                <a:latin typeface="Calibri" pitchFamily="34" charset="0"/>
                <a:cs typeface="Calibri" pitchFamily="34" charset="0"/>
              </a:rPr>
              <a:t>non-experimental and experimental variables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2362200"/>
            <a:ext cx="9144000" cy="1752600"/>
            <a:chOff x="0" y="2362200"/>
            <a:chExt cx="9144000" cy="1752600"/>
          </a:xfrm>
        </p:grpSpPr>
        <p:sp>
          <p:nvSpPr>
            <p:cNvPr id="12" name="Rectangle 30"/>
            <p:cNvSpPr>
              <a:spLocks noChangeArrowheads="1"/>
            </p:cNvSpPr>
            <p:nvPr/>
          </p:nvSpPr>
          <p:spPr bwMode="auto">
            <a:xfrm>
              <a:off x="0" y="2362200"/>
              <a:ext cx="9144000" cy="1752600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26" name="Picture 2"/>
            <p:cNvPicPr>
              <a:picLocks noChangeArrowheads="1"/>
            </p:cNvPicPr>
            <p:nvPr/>
          </p:nvPicPr>
          <p:blipFill>
            <a:blip r:embed="rId2" cstate="screen"/>
            <a:srcRect/>
            <a:stretch>
              <a:fillRect/>
            </a:stretch>
          </p:blipFill>
          <p:spPr bwMode="auto">
            <a:xfrm>
              <a:off x="1981200" y="2590800"/>
              <a:ext cx="1527048" cy="1371600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</p:pic>
        <p:pic>
          <p:nvPicPr>
            <p:cNvPr id="13" name="Picture 2" descr="C:\Users\fcelenza\AppData\Local\Microsoft\Windows\Temporary Internet Files\Content.Outlook\XDU5KMXH\10.jpg"/>
            <p:cNvPicPr>
              <a:picLocks noChangeArrowheads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 bwMode="auto">
            <a:xfrm>
              <a:off x="5562600" y="2590800"/>
              <a:ext cx="1527048" cy="137160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</p:pic>
        <p:pic>
          <p:nvPicPr>
            <p:cNvPr id="2050" name="Picture 2" descr="3366115772_2201850"/>
            <p:cNvPicPr>
              <a:picLocks noChangeArrowheads="1"/>
            </p:cNvPicPr>
            <p:nvPr/>
          </p:nvPicPr>
          <p:blipFill>
            <a:blip r:embed="rId4" cstate="screen"/>
            <a:srcRect/>
            <a:stretch>
              <a:fillRect/>
            </a:stretch>
          </p:blipFill>
          <p:spPr bwMode="auto">
            <a:xfrm flipH="1">
              <a:off x="225552" y="2590800"/>
              <a:ext cx="1527048" cy="1371600"/>
            </a:xfrm>
            <a:prstGeom prst="rect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</p:spPr>
        </p:pic>
        <p:pic>
          <p:nvPicPr>
            <p:cNvPr id="3" name="Picture 2" descr="U:\ETC\Pictures\Canadsa Council on Animal Caring Dec7-09 JPG high 1\277-NRC-IBS_071209.jpg"/>
            <p:cNvPicPr>
              <a:picLocks noChangeArrowheads="1"/>
            </p:cNvPicPr>
            <p:nvPr/>
          </p:nvPicPr>
          <p:blipFill>
            <a:blip r:embed="rId5" cstate="screen"/>
            <a:srcRect/>
            <a:stretch>
              <a:fillRect/>
            </a:stretch>
          </p:blipFill>
          <p:spPr bwMode="auto">
            <a:xfrm flipH="1">
              <a:off x="3810000" y="2590799"/>
              <a:ext cx="1527048" cy="137160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</p:pic>
        <p:pic>
          <p:nvPicPr>
            <p:cNvPr id="4" name="Picture 2" descr="U:\ETC\Pictures\Canadsa Council on Animal Caring Dec7-09 JPG high 1\077-NRC-IBS_071209.jpg"/>
            <p:cNvPicPr>
              <a:picLocks noChangeAspect="1" noChangeArrowheads="1"/>
            </p:cNvPicPr>
            <p:nvPr/>
          </p:nvPicPr>
          <p:blipFill>
            <a:blip r:embed="rId6" cstate="screen"/>
            <a:srcRect/>
            <a:stretch>
              <a:fillRect/>
            </a:stretch>
          </p:blipFill>
          <p:spPr bwMode="auto">
            <a:xfrm>
              <a:off x="7391400" y="2590800"/>
              <a:ext cx="1524000" cy="137160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</p:pic>
      </p:grpSp>
      <p:sp>
        <p:nvSpPr>
          <p:cNvPr id="10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Principal Investigator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305800" cy="4724400"/>
          </a:xfrm>
        </p:spPr>
        <p:txBody>
          <a:bodyPr>
            <a:normAutofit/>
          </a:bodyPr>
          <a:lstStyle/>
          <a:p>
            <a:r>
              <a:rPr lang="en-US" sz="2400" dirty="0"/>
              <a:t>Considers and outlines all                                        pertinent variables</a:t>
            </a:r>
          </a:p>
          <a:p>
            <a:r>
              <a:rPr lang="en-US" sz="2400" dirty="0"/>
              <a:t>Consults and observes SOPs to:</a:t>
            </a:r>
          </a:p>
          <a:p>
            <a:pPr lvl="1">
              <a:buFont typeface="Wingdings 2" pitchFamily="18" charset="2"/>
              <a:buChar char=""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ensure that all experimental variables </a:t>
            </a:r>
          </a:p>
          <a:p>
            <a:pPr lvl="1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	are controlled</a:t>
            </a:r>
          </a:p>
          <a:p>
            <a:pPr lvl="1">
              <a:buFont typeface="Wingdings 2" pitchFamily="18" charset="2"/>
              <a:buChar char=""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ensure monitoring/recording of controls of variables </a:t>
            </a:r>
          </a:p>
          <a:p>
            <a:pPr lvl="1">
              <a:buFont typeface="Wingdings 2" pitchFamily="18" charset="2"/>
              <a:buChar char=""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ＭＳ Ｐゴシック"/>
                <a:cs typeface="Arial" charset="0"/>
              </a:rPr>
              <a:t>limit disease introduction</a:t>
            </a:r>
          </a:p>
          <a:p>
            <a:pPr marL="419100" lvl="1" indent="-382588"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 2" pitchFamily="28" charset="2"/>
              <a:buChar char=""/>
            </a:pPr>
            <a:r>
              <a:rPr lang="en-US" sz="2400" dirty="0"/>
              <a:t>Ensures animal health quality before, and regular health monitoring after purchase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2" descr="3366115772_2201850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5638800" y="1447800"/>
            <a:ext cx="3219449" cy="2239617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Training Module Goals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85800" y="1524000"/>
            <a:ext cx="4191000" cy="4525963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US" sz="2000" dirty="0"/>
              <a:t>Understand the differences in the types of animal models used in biomedical research and the importance of their selection</a:t>
            </a:r>
          </a:p>
          <a:p>
            <a:pPr lvl="0"/>
            <a:r>
              <a:rPr lang="en-US" sz="2000" dirty="0"/>
              <a:t>Recognize the importance of accounting for and controlling</a:t>
            </a:r>
            <a:br>
              <a:rPr lang="en-US" sz="2000" dirty="0"/>
            </a:br>
            <a:r>
              <a:rPr lang="en-US" sz="2000" dirty="0"/>
              <a:t>the variables in the experimental design</a:t>
            </a:r>
          </a:p>
          <a:p>
            <a:pPr lvl="0"/>
            <a:r>
              <a:rPr lang="en-US" sz="2000" dirty="0"/>
              <a:t>Develop a checklist of the variables that can affect research programs</a:t>
            </a:r>
          </a:p>
          <a:p>
            <a:pPr lvl="0"/>
            <a:r>
              <a:rPr lang="en-US" sz="2000" dirty="0"/>
              <a:t>Describe and accept responsibility for ensuring the successful conduct of an experiment</a:t>
            </a:r>
          </a:p>
          <a:p>
            <a:pPr lvl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pic>
        <p:nvPicPr>
          <p:cNvPr id="6" name="Picture 5" descr="234-NRC-IBS_071209.jp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334000" y="2590800"/>
            <a:ext cx="3530600" cy="2353733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153400" cy="1143000"/>
          </a:xfrm>
        </p:spPr>
        <p:txBody>
          <a:bodyPr>
            <a:no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Graduate Students, </a:t>
            </a:r>
            <a:r>
              <a:rPr>
                <a:latin typeface="Arial Narrow" pitchFamily="34" charset="0"/>
                <a:cs typeface="Futura Lt BT Light"/>
              </a:rPr>
              <a:t>Post-Doctoral </a:t>
            </a:r>
            <a:br>
              <a:rPr>
                <a:latin typeface="Arial Narrow" pitchFamily="34" charset="0"/>
                <a:cs typeface="Futura Lt BT Light"/>
              </a:rPr>
            </a:br>
            <a:r>
              <a:rPr>
                <a:latin typeface="Arial Narrow" pitchFamily="34" charset="0"/>
                <a:cs typeface="Futura Lt BT Light"/>
              </a:rPr>
              <a:t>Students </a:t>
            </a:r>
            <a:r>
              <a:rPr dirty="0">
                <a:latin typeface="Arial Narrow" pitchFamily="34" charset="0"/>
                <a:cs typeface="Futura Lt BT Light"/>
              </a:rPr>
              <a:t>and Research Technical Staff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52600"/>
            <a:ext cx="4800600" cy="4525963"/>
          </a:xfrm>
        </p:spPr>
        <p:txBody>
          <a:bodyPr/>
          <a:lstStyle/>
          <a:p>
            <a:r>
              <a:rPr lang="en-US" sz="2400" dirty="0"/>
              <a:t>Monitor and record controls on all variables        </a:t>
            </a:r>
          </a:p>
          <a:p>
            <a:r>
              <a:rPr lang="en-US" sz="2400" dirty="0"/>
              <a:t>Employ skilled animal handling and manipulation techniques </a:t>
            </a:r>
          </a:p>
          <a:p>
            <a:r>
              <a:rPr lang="en-US" sz="2400" dirty="0"/>
              <a:t>Consult and observe SOPs to:</a:t>
            </a:r>
          </a:p>
          <a:p>
            <a:pPr lvl="1">
              <a:buFont typeface="Wingdings 2" pitchFamily="18" charset="2"/>
              <a:buChar char=""/>
              <a:defRPr/>
            </a:pPr>
            <a:r>
              <a:rPr lang="en-US" sz="2200" dirty="0">
                <a:effectLst/>
                <a:latin typeface="Arial" charset="0"/>
                <a:ea typeface="ＭＳ Ｐゴシック"/>
                <a:cs typeface="Arial" charset="0"/>
              </a:rPr>
              <a:t>limit disease introduction</a:t>
            </a:r>
          </a:p>
          <a:p>
            <a:pPr lvl="1">
              <a:buFont typeface="Wingdings 2" pitchFamily="18" charset="2"/>
              <a:buChar char=""/>
              <a:defRPr/>
            </a:pPr>
            <a:r>
              <a:rPr lang="en-US" sz="2200" dirty="0">
                <a:effectLst/>
                <a:latin typeface="Arial" charset="0"/>
                <a:ea typeface="ＭＳ Ｐゴシック"/>
                <a:cs typeface="Arial" charset="0"/>
              </a:rPr>
              <a:t>conduct all experimental procedures accordingly</a:t>
            </a:r>
          </a:p>
        </p:txBody>
      </p:sp>
      <p:pic>
        <p:nvPicPr>
          <p:cNvPr id="2050" name="Picture 2" descr="C:\Users\fcelenza\AppData\Local\Microsoft\Windows\Temporary Internet Files\Content.Outlook\XDU5KMXH\10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5562600" y="1828800"/>
            <a:ext cx="3432034" cy="2286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Facility Manager</a:t>
            </a: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81600" cy="4525963"/>
          </a:xfrm>
        </p:spPr>
        <p:txBody>
          <a:bodyPr>
            <a:normAutofit/>
          </a:bodyPr>
          <a:lstStyle/>
          <a:p>
            <a:r>
              <a:rPr lang="en-US" sz="2200" dirty="0"/>
              <a:t>Ensure consistent facility                                            environmental operations</a:t>
            </a:r>
          </a:p>
          <a:p>
            <a:r>
              <a:rPr lang="en-US" sz="2200" dirty="0"/>
              <a:t>Ensure high level of animal                                          care training and expertise</a:t>
            </a:r>
          </a:p>
          <a:p>
            <a:r>
              <a:rPr lang="en-US" sz="2200" dirty="0"/>
              <a:t>Implement SOPs for all animal               facility operations</a:t>
            </a:r>
          </a:p>
          <a:p>
            <a:r>
              <a:rPr lang="en-US" sz="2200" dirty="0"/>
              <a:t>Ensure animal health before purchase and health monitoring after</a:t>
            </a:r>
          </a:p>
        </p:txBody>
      </p:sp>
      <p:pic>
        <p:nvPicPr>
          <p:cNvPr id="5" name="Picture 2"/>
          <p:cNvPicPr>
            <a:picLocks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 flipH="1">
            <a:off x="5410200" y="1676400"/>
            <a:ext cx="3371088" cy="25146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</p:pic>
      <p:sp>
        <p:nvSpPr>
          <p:cNvPr id="6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Animal Care Facility Staff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34000" cy="452596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400" dirty="0"/>
              <a:t>Conduct daily animal facility routines according to SOPs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Conduct all animal care handling and manipulations in a way that is: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lang="en-US" sz="2200" dirty="0"/>
              <a:t>consistent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2200" dirty="0"/>
              <a:t>gentle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2200" dirty="0"/>
              <a:t>humane</a:t>
            </a:r>
          </a:p>
        </p:txBody>
      </p:sp>
      <p:pic>
        <p:nvPicPr>
          <p:cNvPr id="1026" name="Picture 2" descr="U:\ETC\Pictures\Canadsa Council on Animal Caring Dec7-09 JPG high 1\277-NRC-IBS_071209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 flipH="1">
            <a:off x="6248400" y="1447799"/>
            <a:ext cx="2590800" cy="40481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7467600" cy="1143000"/>
          </a:xfrm>
        </p:spPr>
        <p:txBody>
          <a:bodyPr>
            <a:norm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Laboratory Animal Veterinary Staff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7244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Advise on and ensure health status of all animals</a:t>
            </a:r>
          </a:p>
          <a:p>
            <a:r>
              <a:rPr lang="en-US" sz="2400" dirty="0"/>
              <a:t>Effect procedures that will maintain animal health quality</a:t>
            </a:r>
          </a:p>
        </p:txBody>
      </p:sp>
      <p:pic>
        <p:nvPicPr>
          <p:cNvPr id="6" name="Picture 2" descr="U:\ETC\Pictures\Canadsa Council on Animal Caring Dec7-09 JPG high 1\077-NRC-IBS_071209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5638800" y="1676400"/>
            <a:ext cx="2587752" cy="25877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686800" cy="4267200"/>
          </a:xfrm>
        </p:spPr>
        <p:txBody>
          <a:bodyPr>
            <a:normAutofit fontScale="55000" lnSpcReduction="20000"/>
          </a:bodyPr>
          <a:lstStyle/>
          <a:p>
            <a:pPr lvl="0"/>
            <a:r>
              <a:rPr lang="en-US" sz="4000" dirty="0"/>
              <a:t>Animal models must be carefully                                            selected with the Three Rs in mind</a:t>
            </a:r>
          </a:p>
          <a:p>
            <a:pPr lvl="0"/>
            <a:r>
              <a:rPr lang="en-US" sz="4000" dirty="0"/>
              <a:t>Animals are influenced by the many                                               different factors that can affect                                                                 experimental results:</a:t>
            </a:r>
          </a:p>
          <a:p>
            <a:pPr lvl="1">
              <a:lnSpc>
                <a:spcPct val="120000"/>
              </a:lnSpc>
              <a:spcAft>
                <a:spcPts val="0"/>
              </a:spcAft>
              <a:defRPr/>
            </a:pPr>
            <a:r>
              <a:rPr lang="en-US" sz="3600" dirty="0"/>
              <a:t>animal related factors</a:t>
            </a:r>
          </a:p>
          <a:p>
            <a:pPr lvl="1">
              <a:lnSpc>
                <a:spcPct val="120000"/>
              </a:lnSpc>
              <a:spcAft>
                <a:spcPts val="0"/>
              </a:spcAft>
              <a:defRPr/>
            </a:pPr>
            <a:r>
              <a:rPr lang="en-US" sz="3600" dirty="0"/>
              <a:t>physical factors</a:t>
            </a:r>
          </a:p>
          <a:p>
            <a:pPr lvl="1">
              <a:lnSpc>
                <a:spcPct val="120000"/>
              </a:lnSpc>
              <a:spcAft>
                <a:spcPts val="0"/>
              </a:spcAft>
              <a:defRPr/>
            </a:pPr>
            <a:r>
              <a:rPr lang="en-US" sz="3600" dirty="0"/>
              <a:t>husbandry/handling factors</a:t>
            </a:r>
          </a:p>
          <a:p>
            <a:pPr lvl="1">
              <a:spcAft>
                <a:spcPts val="0"/>
              </a:spcAft>
              <a:defRPr/>
            </a:pPr>
            <a:r>
              <a:rPr lang="en-US" sz="3600" dirty="0"/>
              <a:t>experimental manipulation factors</a:t>
            </a:r>
          </a:p>
          <a:p>
            <a:pPr lvl="0">
              <a:spcBef>
                <a:spcPts val="1800"/>
              </a:spcBef>
            </a:pPr>
            <a:r>
              <a:rPr lang="en-US" sz="4000" dirty="0"/>
              <a:t>All members of the research and animal care teams have a role to play in recognizing and controlling these variables 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838200" y="5791200"/>
            <a:ext cx="7620000" cy="838200"/>
          </a:xfrm>
          <a:prstGeom prst="roundRect">
            <a:avLst/>
          </a:prstGeom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Quality Animal Care = Quality Science</a:t>
            </a:r>
          </a:p>
        </p:txBody>
      </p:sp>
      <p:pic>
        <p:nvPicPr>
          <p:cNvPr id="5122" name="Picture 2" descr="U:\Emily\IMAGES\Photos for Three Rs Microsite\reduction\160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 flipH="1">
            <a:off x="5842000" y="1600200"/>
            <a:ext cx="2844800" cy="21336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6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1143000"/>
          </a:xfrm>
        </p:spPr>
        <p:txBody>
          <a:bodyPr>
            <a:norm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Training Module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800600"/>
          </a:xfrm>
        </p:spPr>
        <p:txBody>
          <a:bodyPr>
            <a:normAutofit fontScale="85000" lnSpcReduction="20000"/>
          </a:bodyPr>
          <a:lstStyle/>
          <a:p>
            <a:pPr lvl="0"/>
            <a:r>
              <a:rPr lang="en-US" sz="2600" dirty="0"/>
              <a:t>Use and selection of animal models in biomedical research </a:t>
            </a:r>
          </a:p>
          <a:p>
            <a:pPr lvl="0"/>
            <a:r>
              <a:rPr lang="en-US" sz="2600" dirty="0"/>
              <a:t>Variables influencing the response of an animal model to an experiment:</a:t>
            </a:r>
          </a:p>
          <a:p>
            <a:pPr lvl="1"/>
            <a:r>
              <a:rPr lang="en-US" sz="2100" dirty="0"/>
              <a:t>animal related factors</a:t>
            </a:r>
          </a:p>
          <a:p>
            <a:pPr lvl="1"/>
            <a:r>
              <a:rPr lang="en-US" sz="2100" dirty="0"/>
              <a:t>physical and environmental factors</a:t>
            </a:r>
          </a:p>
          <a:p>
            <a:pPr lvl="1"/>
            <a:r>
              <a:rPr lang="en-US" sz="2100" dirty="0"/>
              <a:t>husbandry, animal care and handling factors</a:t>
            </a:r>
          </a:p>
          <a:p>
            <a:pPr lvl="1"/>
            <a:r>
              <a:rPr lang="en-US" sz="2100" dirty="0"/>
              <a:t>experimental manipulation factors</a:t>
            </a:r>
          </a:p>
          <a:p>
            <a:pPr lvl="1"/>
            <a:endParaRPr lang="en-US" sz="2000" dirty="0"/>
          </a:p>
          <a:p>
            <a:pPr lvl="0"/>
            <a:r>
              <a:rPr lang="en-US" sz="2600" dirty="0"/>
              <a:t>Responsibilities of team members involved with a research project:</a:t>
            </a:r>
          </a:p>
          <a:p>
            <a:pPr lvl="1"/>
            <a:r>
              <a:rPr lang="fr-CA" sz="2100" dirty="0"/>
              <a:t>principal </a:t>
            </a:r>
            <a:r>
              <a:rPr lang="en-US" sz="2100" dirty="0"/>
              <a:t>investigator</a:t>
            </a:r>
          </a:p>
          <a:p>
            <a:pPr lvl="1"/>
            <a:r>
              <a:rPr lang="en-US" sz="2100" dirty="0"/>
              <a:t>graduate students, post-doctoral students and research technicians</a:t>
            </a:r>
          </a:p>
          <a:p>
            <a:pPr lvl="1"/>
            <a:r>
              <a:rPr lang="en-US" sz="2100" dirty="0"/>
              <a:t>facility</a:t>
            </a:r>
            <a:r>
              <a:rPr lang="fr-CA" sz="2100" dirty="0"/>
              <a:t> manager</a:t>
            </a:r>
            <a:endParaRPr lang="en-US" sz="2100" dirty="0"/>
          </a:p>
          <a:p>
            <a:pPr lvl="1"/>
            <a:r>
              <a:rPr lang="en-US" sz="2100" dirty="0"/>
              <a:t>animal care staff</a:t>
            </a:r>
          </a:p>
          <a:p>
            <a:pPr lvl="1"/>
            <a:r>
              <a:rPr lang="en-US" sz="2100" dirty="0"/>
              <a:t>laboratory</a:t>
            </a:r>
            <a:r>
              <a:rPr lang="fr-CA" sz="2100" dirty="0"/>
              <a:t> animal </a:t>
            </a:r>
            <a:r>
              <a:rPr lang="en-US" sz="2100" dirty="0"/>
              <a:t>veterinary</a:t>
            </a:r>
            <a:r>
              <a:rPr lang="fr-CA" sz="2100" dirty="0"/>
              <a:t> staff</a:t>
            </a:r>
            <a:endParaRPr lang="en-US" sz="2100" dirty="0"/>
          </a:p>
          <a:p>
            <a:endParaRPr lang="en-US" dirty="0"/>
          </a:p>
        </p:txBody>
      </p:sp>
      <p:sp>
        <p:nvSpPr>
          <p:cNvPr id="4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458200" cy="1143000"/>
          </a:xfrm>
        </p:spPr>
        <p:txBody>
          <a:bodyPr>
            <a:normAutofit/>
          </a:bodyPr>
          <a:lstStyle/>
          <a:p>
            <a:r>
              <a:rPr>
                <a:latin typeface="Arial Narrow" pitchFamily="34" charset="0"/>
                <a:cs typeface="Futura Lt BT Light"/>
              </a:rPr>
              <a:t>Animal Models Used in </a:t>
            </a:r>
            <a:r>
              <a:rPr dirty="0">
                <a:latin typeface="Arial Narrow" pitchFamily="34" charset="0"/>
                <a:cs typeface="Futura Lt BT Light"/>
              </a:rPr>
              <a:t>Biomedical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458200" cy="3352799"/>
          </a:xfrm>
        </p:spPr>
        <p:txBody>
          <a:bodyPr>
            <a:normAutofit/>
          </a:bodyPr>
          <a:lstStyle/>
          <a:p>
            <a:pPr lvl="0"/>
            <a:r>
              <a:rPr lang="en-US" sz="2400" dirty="0"/>
              <a:t>Animal models are used in biomedical research to study: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biology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 err="1"/>
              <a:t>behaviour</a:t>
            </a:r>
            <a:endParaRPr lang="en-US" sz="2200" dirty="0"/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spontaneous or induced pathological processes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phenomenon that resembles those in humans</a:t>
            </a:r>
          </a:p>
        </p:txBody>
      </p:sp>
      <p:pic>
        <p:nvPicPr>
          <p:cNvPr id="4" name="Picture 2" descr="U:\ETC\Pictures\Canadsa Council on Animal Caring Dec7-09 JPG high 1\204-NRC-IBS_071209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2133600" y="4038600"/>
            <a:ext cx="5029200" cy="23749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763000" cy="1143000"/>
          </a:xfrm>
        </p:spPr>
        <p:txBody>
          <a:bodyPr>
            <a:no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Types of Animal Models Used in Biomedical Research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None/>
            </a:pPr>
            <a:r>
              <a:rPr lang="en-US" sz="24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</a:t>
            </a:r>
            <a:r>
              <a:rPr lang="en-US" sz="2400" b="1" dirty="0"/>
              <a:t>	Spontaneous  or “natural” models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naturally occurring animal disease/condition that corresponds to the same disease/condition in humans</a:t>
            </a:r>
          </a:p>
          <a:p>
            <a:pPr lvl="2">
              <a:buClr>
                <a:srgbClr val="FFC000"/>
              </a:buClr>
            </a:pPr>
            <a:r>
              <a:rPr lang="en-US" sz="2000" dirty="0"/>
              <a:t>(</a:t>
            </a:r>
            <a:r>
              <a:rPr lang="en-US" sz="2000" dirty="0" err="1"/>
              <a:t>ie</a:t>
            </a:r>
            <a:r>
              <a:rPr lang="en-US" sz="2000" dirty="0"/>
              <a:t>., diabetes, arthritis)</a:t>
            </a:r>
            <a:endParaRPr lang="en-US" sz="2200" b="1" dirty="0"/>
          </a:p>
          <a:p>
            <a:pPr marL="514350" indent="-514350">
              <a:spcBef>
                <a:spcPts val="2400"/>
              </a:spcBef>
              <a:buNone/>
            </a:pPr>
            <a:r>
              <a:rPr lang="en-US" sz="2400" b="1" dirty="0">
                <a:solidFill>
                  <a:schemeClr val="accent1"/>
                </a:solidFill>
              </a:rPr>
              <a:t>2.	</a:t>
            </a:r>
            <a:r>
              <a:rPr lang="en-US" sz="2400" b="1" dirty="0"/>
              <a:t>Experimental models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disease/condition is reproduced by the investigator </a:t>
            </a:r>
          </a:p>
          <a:p>
            <a:pPr lvl="2">
              <a:buClr>
                <a:srgbClr val="FFC000"/>
              </a:buClr>
            </a:pPr>
            <a:r>
              <a:rPr lang="en-US" sz="2000" dirty="0"/>
              <a:t>(</a:t>
            </a:r>
            <a:r>
              <a:rPr lang="en-US" sz="2000" dirty="0" err="1"/>
              <a:t>ie</a:t>
            </a:r>
            <a:r>
              <a:rPr lang="en-US" sz="2000" dirty="0"/>
              <a:t>., cancer, stroke)</a:t>
            </a:r>
          </a:p>
        </p:txBody>
      </p:sp>
      <p:sp>
        <p:nvSpPr>
          <p:cNvPr id="4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686800" cy="1143000"/>
          </a:xfrm>
        </p:spPr>
        <p:txBody>
          <a:bodyPr>
            <a:no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Types of </a:t>
            </a:r>
            <a:r>
              <a:rPr>
                <a:latin typeface="Arial Narrow" pitchFamily="34" charset="0"/>
                <a:cs typeface="Futura Lt BT Light"/>
              </a:rPr>
              <a:t>Animal Models Used in Biomedical Research </a:t>
            </a:r>
            <a:r>
              <a:rPr dirty="0">
                <a:latin typeface="Arial Narrow" pitchFamily="34" charset="0"/>
                <a:cs typeface="Futura Lt BT Light"/>
              </a:rPr>
              <a:t/>
            </a:r>
            <a:br>
              <a:rPr dirty="0">
                <a:latin typeface="Arial Narrow" pitchFamily="34" charset="0"/>
                <a:cs typeface="Futura Lt BT Light"/>
              </a:rPr>
            </a:br>
            <a:endParaRPr dirty="0">
              <a:latin typeface="Arial Narrow" pitchFamily="34" charset="0"/>
              <a:cs typeface="Futura Lt BT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52600"/>
            <a:ext cx="8229600" cy="4525963"/>
          </a:xfrm>
        </p:spPr>
        <p:txBody>
          <a:bodyPr>
            <a:normAutofit/>
          </a:bodyPr>
          <a:lstStyle/>
          <a:p>
            <a:pPr marL="514350" indent="-514350">
              <a:buNone/>
            </a:pPr>
            <a:r>
              <a:rPr lang="en-US" sz="2400" b="1" dirty="0">
                <a:solidFill>
                  <a:schemeClr val="accent1"/>
                </a:solidFill>
              </a:rPr>
              <a:t>3.	</a:t>
            </a:r>
            <a:r>
              <a:rPr lang="en-US" sz="2400" b="1" dirty="0"/>
              <a:t>Genetically-engineered models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manipulation of animal’s genetic code to produce the disease/condition</a:t>
            </a:r>
          </a:p>
          <a:p>
            <a:pPr lvl="1">
              <a:buClr>
                <a:srgbClr val="FFC000"/>
              </a:buClr>
            </a:pPr>
            <a:endParaRPr lang="en-US" sz="2200" dirty="0"/>
          </a:p>
          <a:p>
            <a:pPr defTabSz="509588">
              <a:buNone/>
            </a:pPr>
            <a:r>
              <a:rPr lang="en-US" sz="2400" b="1" dirty="0">
                <a:solidFill>
                  <a:schemeClr val="accent1"/>
                </a:solidFill>
              </a:rPr>
              <a:t>4.	</a:t>
            </a:r>
            <a:r>
              <a:rPr lang="en-US" sz="2400" b="1" dirty="0"/>
              <a:t>Negative models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animals that are resistant to a particular disease/condition</a:t>
            </a:r>
          </a:p>
          <a:p>
            <a:pPr lvl="1">
              <a:buClr>
                <a:srgbClr val="FFC000"/>
              </a:buClr>
            </a:pPr>
            <a:endParaRPr lang="en-US" sz="2200" dirty="0"/>
          </a:p>
          <a:p>
            <a:pPr marL="509588" indent="-509588">
              <a:buNone/>
            </a:pPr>
            <a:r>
              <a:rPr lang="en-US" sz="2400" b="1" dirty="0">
                <a:solidFill>
                  <a:schemeClr val="accent1"/>
                </a:solidFill>
              </a:rPr>
              <a:t>5.	</a:t>
            </a:r>
            <a:r>
              <a:rPr lang="en-US" sz="2400" b="1" dirty="0"/>
              <a:t>Orphan models</a:t>
            </a:r>
          </a:p>
          <a:p>
            <a:pPr lvl="1" defTabSz="457200">
              <a:lnSpc>
                <a:spcPct val="90000"/>
              </a:lnSpc>
              <a:defRPr/>
            </a:pPr>
            <a:r>
              <a:rPr lang="en-US" sz="2200" dirty="0"/>
              <a:t>animal disease/condition for which there is no known human counterpart</a:t>
            </a:r>
          </a:p>
          <a:p>
            <a:endParaRPr lang="en-US" dirty="0"/>
          </a:p>
        </p:txBody>
      </p:sp>
      <p:sp>
        <p:nvSpPr>
          <p:cNvPr id="4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dirty="0">
                <a:latin typeface="Arial Narrow" pitchFamily="34" charset="0"/>
                <a:cs typeface="Futura Lt BT Light"/>
              </a:rPr>
              <a:t>Choosing an Appropriate Animal Model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638800" y="1828800"/>
            <a:ext cx="3276600" cy="1200329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dirty="0"/>
              <a:t>Before an animal model is chosen, investigators must consider alternatives to the use of live animals (Three Rs)</a:t>
            </a:r>
          </a:p>
        </p:txBody>
      </p:sp>
      <p:graphicFrame>
        <p:nvGraphicFramePr>
          <p:cNvPr id="14" name="Diagram 13"/>
          <p:cNvGraphicFramePr/>
          <p:nvPr/>
        </p:nvGraphicFramePr>
        <p:xfrm>
          <a:off x="-762000" y="1219200"/>
          <a:ext cx="6324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371600" y="1600200"/>
            <a:ext cx="19841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600" b="1" dirty="0">
                <a:solidFill>
                  <a:schemeClr val="bg2"/>
                </a:solidFill>
              </a:rPr>
              <a:t>REPLACEMENT</a:t>
            </a:r>
          </a:p>
          <a:p>
            <a:pPr lvl="0" algn="ctr"/>
            <a:r>
              <a:rPr lang="en-US" sz="1600" dirty="0"/>
              <a:t>Consideration of</a:t>
            </a:r>
          </a:p>
          <a:p>
            <a:pPr lvl="0" algn="ctr"/>
            <a:r>
              <a:rPr lang="en-US" sz="1600" dirty="0"/>
              <a:t>non-animal alternatives or animals with lower sentience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62200" y="3200400"/>
            <a:ext cx="22942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600" b="1" dirty="0">
                <a:solidFill>
                  <a:schemeClr val="bg2"/>
                </a:solidFill>
              </a:rPr>
              <a:t>REFINEMENT</a:t>
            </a:r>
          </a:p>
          <a:p>
            <a:pPr lvl="0" algn="ctr"/>
            <a:r>
              <a:rPr lang="en-US" sz="1600" dirty="0"/>
              <a:t>modification of </a:t>
            </a:r>
          </a:p>
          <a:p>
            <a:pPr lvl="0" algn="ctr"/>
            <a:r>
              <a:rPr lang="en-US" sz="1600" dirty="0"/>
              <a:t>husbandry or </a:t>
            </a:r>
          </a:p>
          <a:p>
            <a:pPr lvl="0" algn="ctr"/>
            <a:r>
              <a:rPr lang="en-US" sz="1600" dirty="0"/>
              <a:t>experimental  </a:t>
            </a:r>
          </a:p>
          <a:p>
            <a:pPr lvl="0" algn="ctr"/>
            <a:r>
              <a:rPr lang="en-US" sz="1600" dirty="0"/>
              <a:t>procedures to</a:t>
            </a:r>
          </a:p>
          <a:p>
            <a:pPr lvl="0" algn="ctr"/>
            <a:r>
              <a:rPr lang="en-US" sz="1600" dirty="0"/>
              <a:t>minimize pain and distress, and enhance  animal welfare</a:t>
            </a:r>
          </a:p>
          <a:p>
            <a:pPr algn="ctr"/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381000" y="3200400"/>
            <a:ext cx="198418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600" b="1" dirty="0">
                <a:solidFill>
                  <a:schemeClr val="bg2"/>
                </a:solidFill>
              </a:rPr>
              <a:t>REDUCTION</a:t>
            </a:r>
          </a:p>
          <a:p>
            <a:pPr lvl="0" algn="ctr"/>
            <a:r>
              <a:rPr lang="en-US" sz="1600" dirty="0"/>
              <a:t>Using appropriate animal models and numbers to minimize </a:t>
            </a:r>
          </a:p>
          <a:p>
            <a:pPr lvl="0" algn="ctr"/>
            <a:r>
              <a:rPr lang="en-US" sz="1600" dirty="0"/>
              <a:t>variation and </a:t>
            </a:r>
          </a:p>
          <a:p>
            <a:pPr lvl="0" algn="ctr"/>
            <a:r>
              <a:rPr lang="en-US" sz="1600" dirty="0"/>
              <a:t>number of </a:t>
            </a:r>
          </a:p>
          <a:p>
            <a:pPr lvl="0" algn="ctr"/>
            <a:r>
              <a:rPr lang="en-US" sz="1600" dirty="0"/>
              <a:t>animals required</a:t>
            </a:r>
          </a:p>
          <a:p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5638800" y="3733800"/>
            <a:ext cx="3276600" cy="91440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dirty="0"/>
              <a:t>Investigators must consider all factors when </a:t>
            </a:r>
            <a:r>
              <a:rPr lang="en-US" dirty="0">
                <a:solidFill>
                  <a:schemeClr val="tx1"/>
                </a:solidFill>
              </a:rPr>
              <a:t>selecting</a:t>
            </a:r>
            <a:r>
              <a:rPr lang="en-US" dirty="0"/>
              <a:t> the best model for research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14400" y="5943600"/>
            <a:ext cx="7467600" cy="738664"/>
          </a:xfrm>
          <a:prstGeom prst="rect">
            <a:avLst/>
          </a:prstGeom>
          <a:solidFill>
            <a:schemeClr val="bg1">
              <a:alpha val="25000"/>
            </a:schemeClr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1400" dirty="0"/>
              <a:t>See the </a:t>
            </a:r>
            <a:r>
              <a:rPr lang="en-US" sz="1400" i="1" dirty="0"/>
              <a:t>CCAC training module on: the Three Rs of  humane animal experimentation </a:t>
            </a:r>
            <a:r>
              <a:rPr lang="en-US" sz="1400" dirty="0"/>
              <a:t>(2003) and visit the CCAC Three Rs </a:t>
            </a:r>
            <a:r>
              <a:rPr lang="en-US" sz="1400" dirty="0" err="1"/>
              <a:t>microsite</a:t>
            </a:r>
            <a:r>
              <a:rPr lang="en-US" sz="1400" dirty="0"/>
              <a:t> at </a:t>
            </a:r>
            <a:r>
              <a:rPr lang="en-US" sz="1400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7"/>
              </a:rPr>
              <a:t>www.ccac.ca/en/alternatives</a:t>
            </a:r>
            <a:r>
              <a:rPr lang="en-US" sz="1400" dirty="0"/>
              <a:t> for further information on this topic</a:t>
            </a:r>
          </a:p>
        </p:txBody>
      </p:sp>
      <p:sp>
        <p:nvSpPr>
          <p:cNvPr id="10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Content Placeholder 3"/>
          <p:cNvGrpSpPr>
            <a:grpSpLocks noGrp="1"/>
          </p:cNvGrpSpPr>
          <p:nvPr/>
        </p:nvGrpSpPr>
        <p:grpSpPr>
          <a:xfrm>
            <a:off x="152400" y="1219200"/>
            <a:ext cx="8839200" cy="5638800"/>
            <a:chOff x="533400" y="1295400"/>
            <a:chExt cx="8229600" cy="5562600"/>
          </a:xfrm>
        </p:grpSpPr>
        <p:sp>
          <p:nvSpPr>
            <p:cNvPr id="5" name="Oval 4"/>
            <p:cNvSpPr/>
            <p:nvPr/>
          </p:nvSpPr>
          <p:spPr>
            <a:xfrm>
              <a:off x="533400" y="1295400"/>
              <a:ext cx="8229600" cy="55626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945524" y="1520911"/>
              <a:ext cx="1702676" cy="7286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400" b="1" dirty="0" err="1"/>
                <a:t>Husbandry</a:t>
              </a:r>
              <a:r>
                <a:rPr lang="fr-CA" sz="1400" b="1" dirty="0"/>
                <a:t>, Animal Care &amp; Handling </a:t>
              </a:r>
              <a:r>
                <a:rPr lang="fr-CA" sz="1400" b="1" dirty="0" err="1"/>
                <a:t>Factors</a:t>
              </a:r>
              <a:endParaRPr lang="en-US" sz="1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790090" y="1520911"/>
              <a:ext cx="1321279" cy="7489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400" b="1" dirty="0" err="1"/>
                <a:t>Research</a:t>
              </a:r>
              <a:r>
                <a:rPr lang="fr-CA" sz="1400" b="1" dirty="0"/>
                <a:t> Manipulation </a:t>
              </a:r>
              <a:r>
                <a:rPr lang="fr-CA" sz="1400" b="1" dirty="0" err="1"/>
                <a:t>Factors</a:t>
              </a:r>
              <a:endParaRPr lang="en-US" sz="14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75290" y="3851189"/>
              <a:ext cx="1167441" cy="510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/>
                <a:t>Transportation Stress</a:t>
              </a:r>
              <a:endParaRPr lang="en-US" sz="105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313793" y="5354595"/>
              <a:ext cx="1143000" cy="510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 err="1"/>
                <a:t>Housing</a:t>
              </a:r>
              <a:r>
                <a:rPr lang="fr-CA" sz="1050" b="1" dirty="0"/>
                <a:t> Stress</a:t>
              </a:r>
              <a:endParaRPr lang="en-US" sz="105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455683" y="2422954"/>
              <a:ext cx="1143000" cy="3120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/>
                <a:t>Animal Stress</a:t>
              </a:r>
              <a:endParaRPr lang="en-US" sz="105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634655" y="2347784"/>
              <a:ext cx="1295400" cy="70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/>
                <a:t>Time and </a:t>
              </a:r>
              <a:r>
                <a:rPr lang="fr-CA" sz="1050" b="1" dirty="0" err="1"/>
                <a:t>Duration</a:t>
              </a:r>
              <a:r>
                <a:rPr lang="fr-CA" sz="1050" b="1" dirty="0"/>
                <a:t> of Manipulation</a:t>
              </a:r>
              <a:endParaRPr lang="en-US" sz="105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485993" y="3926359"/>
              <a:ext cx="1143000" cy="409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 err="1"/>
                <a:t>Experimental</a:t>
              </a:r>
              <a:r>
                <a:rPr lang="fr-CA" sz="1050" b="1" dirty="0"/>
                <a:t> </a:t>
              </a:r>
              <a:r>
                <a:rPr lang="fr-CA" sz="1050" b="1" dirty="0" err="1"/>
                <a:t>Stressors</a:t>
              </a:r>
              <a:endParaRPr lang="en-US" sz="105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989379" y="5279424"/>
              <a:ext cx="1143000" cy="3120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/>
                <a:t>Pain</a:t>
              </a:r>
              <a:endParaRPr lang="en-US" sz="1050" b="1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447800" y="2286000"/>
            <a:ext cx="6461554" cy="3810000"/>
            <a:chOff x="1759185" y="2481943"/>
            <a:chExt cx="5763919" cy="3200400"/>
          </a:xfrm>
        </p:grpSpPr>
        <p:sp>
          <p:nvSpPr>
            <p:cNvPr id="45" name="Oval 44"/>
            <p:cNvSpPr/>
            <p:nvPr/>
          </p:nvSpPr>
          <p:spPr>
            <a:xfrm>
              <a:off x="1981200" y="2481943"/>
              <a:ext cx="5147844" cy="32004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  <a:alpha val="1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526481" y="2612571"/>
              <a:ext cx="2158059" cy="448474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400" b="1" dirty="0" err="1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Physical</a:t>
              </a:r>
              <a:r>
                <a:rPr lang="fr-CA" sz="1400" b="1" dirty="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 &amp; </a:t>
              </a:r>
              <a:r>
                <a:rPr lang="fr-CA" sz="1400" b="1" dirty="0" err="1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EnvironmentalFactors</a:t>
              </a:r>
              <a:endParaRPr lang="en-US" sz="1400" b="1" dirty="0">
                <a:solidFill>
                  <a:schemeClr val="bg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176874" y="3069771"/>
              <a:ext cx="1447800" cy="3561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>
                  <a:solidFill>
                    <a:schemeClr val="tx2">
                      <a:lumMod val="25000"/>
                    </a:schemeClr>
                  </a:solidFill>
                </a:rPr>
                <a:t>Room </a:t>
              </a:r>
            </a:p>
            <a:p>
              <a:pPr algn="ctr"/>
              <a:r>
                <a:rPr lang="fr-CA" sz="1050" b="1" dirty="0" err="1">
                  <a:solidFill>
                    <a:schemeClr val="tx2">
                      <a:lumMod val="25000"/>
                    </a:schemeClr>
                  </a:solidFill>
                </a:rPr>
                <a:t>Temperature</a:t>
              </a:r>
              <a:endParaRPr lang="en-US" sz="1050" b="1" dirty="0">
                <a:solidFill>
                  <a:schemeClr val="tx2">
                    <a:lumMod val="25000"/>
                  </a:schemeClr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759185" y="3984171"/>
              <a:ext cx="1447800" cy="3561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>
                  <a:solidFill>
                    <a:schemeClr val="tx2">
                      <a:lumMod val="25000"/>
                    </a:schemeClr>
                  </a:solidFill>
                </a:rPr>
                <a:t>Relative </a:t>
              </a:r>
            </a:p>
            <a:p>
              <a:pPr algn="ctr"/>
              <a:r>
                <a:rPr lang="fr-CA" sz="1050" b="1" dirty="0" err="1">
                  <a:solidFill>
                    <a:schemeClr val="tx2">
                      <a:lumMod val="25000"/>
                    </a:schemeClr>
                  </a:solidFill>
                </a:rPr>
                <a:t>Humidity</a:t>
              </a:r>
              <a:endParaRPr lang="en-US" sz="1050" b="1" dirty="0">
                <a:solidFill>
                  <a:schemeClr val="tx2">
                    <a:lumMod val="25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518385" y="5029200"/>
              <a:ext cx="1447800" cy="217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>
                  <a:solidFill>
                    <a:schemeClr val="tx2">
                      <a:lumMod val="25000"/>
                    </a:schemeClr>
                  </a:solidFill>
                </a:rPr>
                <a:t>Noise</a:t>
              </a:r>
              <a:endParaRPr lang="en-US" sz="1050" b="1" dirty="0">
                <a:solidFill>
                  <a:schemeClr val="tx2">
                    <a:lumMod val="25000"/>
                  </a:schemeClr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075304" y="4049486"/>
              <a:ext cx="1447800" cy="3561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 err="1">
                  <a:solidFill>
                    <a:schemeClr val="tx2">
                      <a:lumMod val="25000"/>
                    </a:schemeClr>
                  </a:solidFill>
                </a:rPr>
                <a:t>Feed</a:t>
              </a:r>
              <a:r>
                <a:rPr lang="fr-CA" sz="1050" b="1" dirty="0">
                  <a:solidFill>
                    <a:schemeClr val="tx2">
                      <a:lumMod val="25000"/>
                    </a:schemeClr>
                  </a:solidFill>
                </a:rPr>
                <a:t> and </a:t>
              </a:r>
            </a:p>
            <a:p>
              <a:pPr algn="ctr"/>
              <a:r>
                <a:rPr lang="fr-CA" sz="1050" b="1" dirty="0">
                  <a:solidFill>
                    <a:schemeClr val="tx2">
                      <a:lumMod val="25000"/>
                    </a:schemeClr>
                  </a:solidFill>
                </a:rPr>
                <a:t>Water</a:t>
              </a:r>
              <a:endParaRPr lang="en-US" sz="1050" b="1" dirty="0">
                <a:solidFill>
                  <a:schemeClr val="tx2">
                    <a:lumMod val="25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588000" y="3135086"/>
              <a:ext cx="1447800" cy="217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 err="1">
                  <a:solidFill>
                    <a:schemeClr val="tx2">
                      <a:lumMod val="25000"/>
                    </a:schemeClr>
                  </a:solidFill>
                </a:rPr>
                <a:t>Bedding</a:t>
              </a:r>
              <a:endParaRPr lang="en-US" sz="1050" b="1" dirty="0">
                <a:solidFill>
                  <a:schemeClr val="tx2">
                    <a:lumMod val="25000"/>
                  </a:schemeClr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286000" y="5029200"/>
              <a:ext cx="1447800" cy="217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>
                  <a:solidFill>
                    <a:schemeClr val="tx2">
                      <a:lumMod val="25000"/>
                    </a:schemeClr>
                  </a:solidFill>
                </a:rPr>
                <a:t>Ventilation</a:t>
              </a:r>
              <a:endParaRPr lang="en-US" sz="1050" b="1" dirty="0">
                <a:solidFill>
                  <a:schemeClr val="tx2">
                    <a:lumMod val="25000"/>
                  </a:schemeClr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866345" y="5426311"/>
              <a:ext cx="1447800" cy="217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 err="1">
                  <a:solidFill>
                    <a:schemeClr val="tx2">
                      <a:lumMod val="25000"/>
                    </a:schemeClr>
                  </a:solidFill>
                </a:rPr>
                <a:t>Lighting</a:t>
              </a:r>
              <a:endParaRPr lang="en-US" sz="1050" b="1" dirty="0">
                <a:solidFill>
                  <a:schemeClr val="tx2">
                    <a:lumMod val="25000"/>
                  </a:schemeClr>
                </a:solidFill>
              </a:endParaRPr>
            </a:p>
          </p:txBody>
        </p:sp>
      </p:grpSp>
      <p:cxnSp>
        <p:nvCxnSpPr>
          <p:cNvPr id="54" name="Straight Connector 53"/>
          <p:cNvCxnSpPr/>
          <p:nvPr/>
        </p:nvCxnSpPr>
        <p:spPr>
          <a:xfrm rot="5400000">
            <a:off x="4191794" y="1751806"/>
            <a:ext cx="9144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5400000">
            <a:off x="4267994" y="6476206"/>
            <a:ext cx="7620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0" name="Group 59"/>
          <p:cNvGrpSpPr/>
          <p:nvPr/>
        </p:nvGrpSpPr>
        <p:grpSpPr>
          <a:xfrm>
            <a:off x="2743200" y="3048000"/>
            <a:ext cx="3886200" cy="2362200"/>
            <a:chOff x="2819400" y="2743200"/>
            <a:chExt cx="3838074" cy="2819400"/>
          </a:xfrm>
        </p:grpSpPr>
        <p:sp>
          <p:nvSpPr>
            <p:cNvPr id="61" name="Oval 60"/>
            <p:cNvSpPr/>
            <p:nvPr/>
          </p:nvSpPr>
          <p:spPr>
            <a:xfrm>
              <a:off x="2895600" y="2743200"/>
              <a:ext cx="3505200" cy="281940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10000" y="2931160"/>
              <a:ext cx="1676400" cy="63057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400" b="1" dirty="0">
                  <a:solidFill>
                    <a:schemeClr val="bg1"/>
                  </a:solidFill>
                </a:rPr>
                <a:t>Animal  </a:t>
              </a:r>
              <a:r>
                <a:rPr lang="fr-CA" sz="1400" b="1" dirty="0" err="1">
                  <a:solidFill>
                    <a:schemeClr val="bg1"/>
                  </a:solidFill>
                </a:rPr>
                <a:t>RelatedFactors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2819400" y="3733800"/>
              <a:ext cx="1295400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>
                  <a:solidFill>
                    <a:schemeClr val="bg1"/>
                  </a:solidFill>
                </a:rPr>
                <a:t>Age, </a:t>
              </a:r>
              <a:r>
                <a:rPr lang="fr-CA" sz="1050" b="1" dirty="0" err="1">
                  <a:solidFill>
                    <a:schemeClr val="bg1"/>
                  </a:solidFill>
                </a:rPr>
                <a:t>Sex</a:t>
              </a:r>
              <a:r>
                <a:rPr lang="fr-CA" sz="1050" b="1" dirty="0">
                  <a:solidFill>
                    <a:schemeClr val="bg1"/>
                  </a:solidFill>
                </a:rPr>
                <a:t>, Reproductive </a:t>
              </a:r>
              <a:r>
                <a:rPr lang="fr-CA" sz="1050" b="1" dirty="0" err="1">
                  <a:solidFill>
                    <a:schemeClr val="bg1"/>
                  </a:solidFill>
                </a:rPr>
                <a:t>Status</a:t>
              </a:r>
              <a:endParaRPr lang="en-US" sz="1050" b="1" dirty="0">
                <a:solidFill>
                  <a:schemeClr val="bg1"/>
                </a:solidFill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257800" y="4572000"/>
              <a:ext cx="91440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 err="1">
                  <a:solidFill>
                    <a:schemeClr val="bg1"/>
                  </a:solidFill>
                </a:rPr>
                <a:t>Microbial</a:t>
              </a:r>
            </a:p>
            <a:p>
              <a:pPr algn="ctr"/>
              <a:r>
                <a:rPr lang="fr-CA" sz="1050" b="1" dirty="0">
                  <a:solidFill>
                    <a:schemeClr val="bg1"/>
                  </a:solidFill>
                </a:rPr>
                <a:t>Flora</a:t>
              </a:r>
              <a:endParaRPr lang="en-US" sz="1050" b="1" dirty="0">
                <a:solidFill>
                  <a:schemeClr val="bg1"/>
                </a:solidFill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810000" y="5181600"/>
              <a:ext cx="1676400" cy="303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 err="1">
                  <a:solidFill>
                    <a:schemeClr val="bg1"/>
                  </a:solidFill>
                </a:rPr>
                <a:t>BiologicalRhythms</a:t>
              </a:r>
              <a:endParaRPr lang="en-US" sz="1050" b="1" dirty="0">
                <a:solidFill>
                  <a:schemeClr val="bg1"/>
                </a:solidFill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181600" y="3810000"/>
              <a:ext cx="147587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 err="1">
                  <a:solidFill>
                    <a:schemeClr val="bg1"/>
                  </a:solidFill>
                </a:rPr>
                <a:t>Disease</a:t>
              </a:r>
              <a:endParaRPr lang="en-US" sz="1050" b="1" dirty="0">
                <a:solidFill>
                  <a:schemeClr val="bg1"/>
                </a:solidFill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124200" y="4572000"/>
              <a:ext cx="114300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050" b="1" dirty="0" err="1">
                  <a:solidFill>
                    <a:schemeClr val="bg1"/>
                  </a:solidFill>
                </a:rPr>
                <a:t>Genetic</a:t>
              </a:r>
              <a:endParaRPr lang="fr-CA" sz="1050" b="1" dirty="0">
                <a:solidFill>
                  <a:schemeClr val="bg1"/>
                </a:solidFill>
              </a:endParaRPr>
            </a:p>
            <a:p>
              <a:pPr algn="ctr"/>
              <a:r>
                <a:rPr lang="fr-CA" sz="1050" b="1" dirty="0">
                  <a:solidFill>
                    <a:schemeClr val="bg1"/>
                  </a:solidFill>
                </a:rPr>
                <a:t> Make-up</a:t>
              </a:r>
              <a:endParaRPr lang="en-US" sz="105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9" name="Title 1"/>
          <p:cNvSpPr txBox="1">
            <a:spLocks/>
          </p:cNvSpPr>
          <p:nvPr/>
        </p:nvSpPr>
        <p:spPr bwMode="auto">
          <a:xfrm>
            <a:off x="457200" y="0"/>
            <a:ext cx="83820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3600" b="1" dirty="0">
              <a:ln w="5000" cmpd="sng">
                <a:solidFill>
                  <a:schemeClr val="accent1">
                    <a:tint val="80000"/>
                    <a:shade val="99000"/>
                    <a:satMod val="50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63000"/>
                      <a:satMod val="255000"/>
                    </a:schemeClr>
                  </a:gs>
                  <a:gs pos="9000">
                    <a:schemeClr val="accent1">
                      <a:tint val="63000"/>
                      <a:satMod val="255000"/>
                    </a:schemeClr>
                  </a:gs>
                  <a:gs pos="53000">
                    <a:schemeClr val="accent1">
                      <a:shade val="60000"/>
                      <a:satMod val="100000"/>
                    </a:schemeClr>
                  </a:gs>
                  <a:gs pos="90000">
                    <a:schemeClr val="accent1">
                      <a:tint val="63000"/>
                      <a:satMod val="255000"/>
                    </a:schemeClr>
                  </a:gs>
                  <a:gs pos="100000">
                    <a:schemeClr val="accent1">
                      <a:tint val="63000"/>
                      <a:satMod val="255000"/>
                    </a:schemeClr>
                  </a:gs>
                </a:gsLst>
                <a:lin ang="5400000"/>
              </a:gradFill>
              <a:effectLst>
                <a:outerShdw blurRad="50800" dist="38100" dir="5400000" algn="t" rotWithShape="0">
                  <a:prstClr val="black">
                    <a:alpha val="50000"/>
                  </a:prstClr>
                </a:outerShdw>
              </a:effectLst>
              <a:latin typeface="Arial Narrow" pitchFamily="34" charset="0"/>
              <a:ea typeface="ＭＳ Ｐゴシック" pitchFamily="-112" charset="-128"/>
              <a:cs typeface="Futura Lt BT Light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Arial Narrow" pitchFamily="34" charset="0"/>
                <a:ea typeface="ＭＳ Ｐゴシック" pitchFamily="-112" charset="-128"/>
                <a:cs typeface="Futura Lt BT Light"/>
              </a:rPr>
              <a:t>Factors that Influence Animal Research</a:t>
            </a:r>
            <a:r>
              <a:rPr kumimoji="0" lang="en-US" sz="3600" b="1" i="0" u="none" strike="noStrike" kern="1200" cap="none" spc="0" normalizeH="0" baseline="0" noProof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Arial Narrow" pitchFamily="34" charset="0"/>
                <a:ea typeface="ＭＳ Ｐゴシック" pitchFamily="-112" charset="-128"/>
                <a:cs typeface="Futura Lt BT Light"/>
              </a:rPr>
              <a:t/>
            </a:r>
            <a:br>
              <a:rPr kumimoji="0" lang="en-US" sz="3600" b="1" i="0" u="none" strike="noStrike" kern="1200" cap="none" spc="0" normalizeH="0" baseline="0" noProof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Arial Narrow" pitchFamily="34" charset="0"/>
                <a:ea typeface="ＭＳ Ｐゴシック" pitchFamily="-112" charset="-128"/>
                <a:cs typeface="Futura Lt BT Light"/>
              </a:rPr>
            </a:br>
            <a:endParaRPr kumimoji="0" lang="en-US" sz="3600" b="1" i="0" u="none" strike="noStrike" kern="1200" cap="none" spc="0" normalizeH="0" baseline="0" noProof="0" dirty="0">
              <a:ln w="5000" cmpd="sng">
                <a:solidFill>
                  <a:schemeClr val="accent1">
                    <a:tint val="80000"/>
                    <a:shade val="99000"/>
                    <a:satMod val="50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63000"/>
                      <a:satMod val="255000"/>
                    </a:schemeClr>
                  </a:gs>
                  <a:gs pos="9000">
                    <a:schemeClr val="accent1">
                      <a:tint val="63000"/>
                      <a:satMod val="255000"/>
                    </a:schemeClr>
                  </a:gs>
                  <a:gs pos="53000">
                    <a:schemeClr val="accent1">
                      <a:shade val="60000"/>
                      <a:satMod val="100000"/>
                    </a:schemeClr>
                  </a:gs>
                  <a:gs pos="90000">
                    <a:schemeClr val="accent1">
                      <a:tint val="63000"/>
                      <a:satMod val="255000"/>
                    </a:schemeClr>
                  </a:gs>
                  <a:gs pos="100000">
                    <a:schemeClr val="accent1">
                      <a:tint val="63000"/>
                      <a:satMod val="255000"/>
                    </a:schemeClr>
                  </a:gs>
                </a:gsLst>
                <a:lin ang="5400000"/>
              </a:gradFill>
              <a:effectLst>
                <a:outerShdw blurRad="50800" dist="38100" dir="5400000" algn="t" rotWithShape="0">
                  <a:prstClr val="black">
                    <a:alpha val="50000"/>
                  </a:prstClr>
                </a:outerShdw>
              </a:effectLst>
              <a:uLnTx/>
              <a:uFillTx/>
              <a:latin typeface="Arial Narrow" pitchFamily="34" charset="0"/>
              <a:ea typeface="ＭＳ Ｐゴシック" pitchFamily="-112" charset="-128"/>
              <a:cs typeface="Futura Lt BT Light"/>
            </a:endParaRPr>
          </a:p>
        </p:txBody>
      </p:sp>
      <p:pic>
        <p:nvPicPr>
          <p:cNvPr id="70" name="Picture 2" descr="C:\Documents and Settings\purnima\My Documents\My Pictures\Birds\DSC01205.JPG"/>
          <p:cNvPicPr>
            <a:picLocks noChangeAspect="1" noChangeArrowheads="1"/>
          </p:cNvPicPr>
          <p:nvPr/>
        </p:nvPicPr>
        <p:blipFill>
          <a:blip r:embed="rId2" cstate="screen">
            <a:lum bright="10000" contrast="40000"/>
          </a:blip>
          <a:srcRect/>
          <a:stretch>
            <a:fillRect/>
          </a:stretch>
        </p:blipFill>
        <p:spPr bwMode="auto">
          <a:xfrm flipH="1">
            <a:off x="3886200" y="3810000"/>
            <a:ext cx="1447800" cy="1038773"/>
          </a:xfrm>
          <a:prstGeom prst="ellipse">
            <a:avLst/>
          </a:prstGeom>
          <a:ln w="12700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4" name="Slide Number Placeholder 4"/>
          <p:cNvSpPr txBox="1">
            <a:spLocks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EEDE51-F721-7B4D-8276-F7DF9B5011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3657601" y="4615934"/>
            <a:ext cx="1523999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600" dirty="0">
                <a:solidFill>
                  <a:schemeClr val="bg1"/>
                </a:solidFill>
                <a:latin typeface="Calibri" pitchFamily="-65" charset="0"/>
              </a:rPr>
              <a:t>Photo courtesy of Dr. </a:t>
            </a:r>
            <a:r>
              <a:rPr lang="en-US" sz="600" dirty="0" err="1">
                <a:solidFill>
                  <a:schemeClr val="bg1"/>
                </a:solidFill>
                <a:latin typeface="Calibri" pitchFamily="-65" charset="0"/>
              </a:rPr>
              <a:t>S.Craig</a:t>
            </a:r>
            <a:endParaRPr lang="en-US" sz="600" dirty="0">
              <a:solidFill>
                <a:schemeClr val="bg1"/>
              </a:solidFill>
              <a:latin typeface="Calibri" pitchFamily="-65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3433</TotalTime>
  <Words>1130</Words>
  <Application>Microsoft Macintosh PowerPoint</Application>
  <PresentationFormat>Presentación en pantalla (4:3)</PresentationFormat>
  <Paragraphs>321</Paragraphs>
  <Slides>34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35" baseType="lpstr">
      <vt:lpstr>Theme1</vt:lpstr>
      <vt:lpstr>CCAC Training Module on:  laboratory animals used in BIOMEDICAL Research </vt:lpstr>
      <vt:lpstr>Relevance of this Training Module</vt:lpstr>
      <vt:lpstr>Training Module Goals</vt:lpstr>
      <vt:lpstr>Training Module Outline</vt:lpstr>
      <vt:lpstr>Animal Models Used in Biomedical Research</vt:lpstr>
      <vt:lpstr>Types of Animal Models Used in Biomedical Research </vt:lpstr>
      <vt:lpstr>Types of Animal Models Used in Biomedical Research  </vt:lpstr>
      <vt:lpstr>Choosing an Appropriate Animal Model</vt:lpstr>
      <vt:lpstr>Presentación de PowerPoint</vt:lpstr>
      <vt:lpstr>Non-Experimental Factors that Influence Animal Research</vt:lpstr>
      <vt:lpstr>Animal Related Factors</vt:lpstr>
      <vt:lpstr>Animal Related Factors </vt:lpstr>
      <vt:lpstr>Animal Related Factors</vt:lpstr>
      <vt:lpstr>Animal Related Factors </vt:lpstr>
      <vt:lpstr>Physical &amp; Environmental Factors</vt:lpstr>
      <vt:lpstr>Physical &amp; Environmental Factors</vt:lpstr>
      <vt:lpstr>Physical &amp; Environmental Factors</vt:lpstr>
      <vt:lpstr>Physical &amp; Environmental Factors</vt:lpstr>
      <vt:lpstr>Physical &amp; Environmental Factors</vt:lpstr>
      <vt:lpstr>Physical &amp; Environmental Factors</vt:lpstr>
      <vt:lpstr>Husbandry, Animal Care &amp; Handling Factors</vt:lpstr>
      <vt:lpstr>Husbandry, Animal Care &amp; Handling Factors</vt:lpstr>
      <vt:lpstr>Husbandry, Animal Care &amp; Handling Factors</vt:lpstr>
      <vt:lpstr>Husbandry, Animal Care &amp; Handling Factors</vt:lpstr>
      <vt:lpstr>Experimental Manipulation Factors</vt:lpstr>
      <vt:lpstr>Experimental Manipulation Factors</vt:lpstr>
      <vt:lpstr>Experimental Manipulation Factors</vt:lpstr>
      <vt:lpstr>Responsibilities of Research Team Members</vt:lpstr>
      <vt:lpstr>Principal Investigator</vt:lpstr>
      <vt:lpstr>Graduate Students, Post-Doctoral  Students and Research Technical Staff</vt:lpstr>
      <vt:lpstr>Facility Manager</vt:lpstr>
      <vt:lpstr>Animal Care Facility Staff</vt:lpstr>
      <vt:lpstr>Laboratory Animal Veterinary Staff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Module on  Research and Teaching Issues</dc:title>
  <dc:creator>fcelenza</dc:creator>
  <cp:lastModifiedBy>Anonimo Gallardo</cp:lastModifiedBy>
  <cp:revision>372</cp:revision>
  <dcterms:created xsi:type="dcterms:W3CDTF">2010-12-22T15:10:40Z</dcterms:created>
  <dcterms:modified xsi:type="dcterms:W3CDTF">2022-08-26T21:04:53Z</dcterms:modified>
</cp:coreProperties>
</file>

<file path=docProps/thumbnail.jpeg>
</file>